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9" roundtripDataSignature="AMtx7mhDN6zodTFCZn9q210KybplTaH0K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E1B2A07-C34C-49A8-B362-04EA96A00766}">
  <a:tblStyle styleId="{1E1B2A07-C34C-49A8-B362-04EA96A00766}"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7694437B-A45E-4E92-AAA4-D670F38F580C}" styleName="Table_1">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6" name="Google Shape;136;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2118"/>
              <a:buFont typeface="Arial"/>
              <a:buNone/>
            </a:pPr>
            <a:r>
              <a:rPr lang="en-US" sz="1000">
                <a:solidFill>
                  <a:schemeClr val="dk1"/>
                </a:solidFill>
              </a:rPr>
              <a:t>Vaja, ki je uporabna kjerkoli, kadarkoli. </a:t>
            </a:r>
            <a:r>
              <a:rPr lang="en-US" sz="1000">
                <a:solidFill>
                  <a:schemeClr val="dk1"/>
                </a:solidFill>
              </a:rPr>
              <a:t>Poišči: ​5 stvari, ki jih vidiš (npr. tabla, svinčnik, ura...), ​4 stvari, ki se jih lahko dotakneš (npr. tekstura hlač, mrzla miza...), ​3 stvari, ki jih slišiš (npr. šum prometa, dihanje sošolca...), ​2 stvari, ki jih lahko vonjaš, ​1 stvar, ki jo lahko okusiš (ali 1 dobra stvar o sebi).</a:t>
            </a:r>
            <a:endParaRPr sz="5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Samopoškodovanje je pogost pojav pri mladostnikih. Gre za namerno poškodovanje lastnega telesa v različnih oblikah. Lahko je z namenom, da bi storili samomor ali ne. Pogosto se pri mladostnikih pojavlja kot vedenje brez samomorilnega namena, ima pa drugačne namene (olajšanje negativnih občutkov, iskanje želenega občutka, reševanje medosebne težave - iskanje pomoči ali odstranjevanje zahtev) in je pridruženo duševnim motnjam. Pogosto samopoškodovanje neposredno sledi stiski. Opažamo, da se samopoškodovalno vedenje hitro lahko utrdi in ga je sčasoma vse težje omejevati - je zasvajajoče.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Samopoškodbe imajo različno ozadje in pojavne oblike, od navidez neškodljivih do resno ogrožujočih s samomorilnostjo, zato moramo vsako samopoškodovanje razumeti kot opozorilo in klic na pomoč. Odzovemo se brez obsojanja, z zaskrbljenostjo in pripravljenostjo pomagati poiskati pomoč.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c2f08f6474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c2f08f6474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Pri samomorilnosti gre za spekter vedenj. Spekter pomeni, da se stopnjujejo po resnosti. To mora oceniti strokovnjak. </a:t>
            </a:r>
            <a:endParaRPr>
              <a:solidFill>
                <a:schemeClr val="dk1"/>
              </a:solidFill>
            </a:endParaRPr>
          </a:p>
          <a:p>
            <a:pPr indent="0" lvl="0" marL="0" rtl="0" algn="l">
              <a:lnSpc>
                <a:spcPct val="115000"/>
              </a:lnSpc>
              <a:spcBef>
                <a:spcPts val="0"/>
              </a:spcBef>
              <a:spcAft>
                <a:spcPts val="0"/>
              </a:spcAft>
              <a:buNone/>
            </a:pPr>
            <a:r>
              <a:rPr lang="en-US">
                <a:solidFill>
                  <a:schemeClr val="dk1"/>
                </a:solidFill>
              </a:rPr>
              <a:t>Misli o minljivosti, smrti - posredno samouničevalno vedenje (tvegana vedenja v športu, prometu, zloraba substanc, zavračanje zdravljenja) - misli na samomor - zbiranje idej o načinih samomora - samomorilni načrt - poskus samomora - izveden samomor. (2)</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686bd8cad22b81bf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686bd8cad22b81b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c2f08f6474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c2f08f6474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US">
                <a:solidFill>
                  <a:schemeClr val="dk1"/>
                </a:solidFill>
              </a:rPr>
              <a:t>Prepoznava samomorilnosti: oseba lahko samomorilnost izrazi bolj ali manj direktno, z besedami ali vedenjem. </a:t>
            </a:r>
            <a:br>
              <a:rPr lang="en-US">
                <a:solidFill>
                  <a:schemeClr val="dk1"/>
                </a:solidFill>
              </a:rPr>
            </a:br>
            <a:r>
              <a:rPr lang="en-US">
                <a:solidFill>
                  <a:schemeClr val="dk1"/>
                </a:solidFill>
              </a:rPr>
              <a:t>Besedni znaki: Izjave kot so ‘Bolje bi bilo, da me ne bi bilo’ ‘Kmalu bo vseeno’ ‘Kmalu me ne bo’ ‘Vse je brezveze’ ‘Ne morem več’. </a:t>
            </a:r>
            <a:br>
              <a:rPr lang="en-US">
                <a:solidFill>
                  <a:schemeClr val="dk1"/>
                </a:solidFill>
              </a:rPr>
            </a:br>
            <a:r>
              <a:rPr lang="en-US">
                <a:solidFill>
                  <a:schemeClr val="dk1"/>
                </a:solidFill>
              </a:rPr>
              <a:t>Vedenjski znaki: urejanje zadev (vračanje dolgov, brisanje profilov, reševanje starih zamer), iskanje načinov (po spletu), pisanje poslovilnega pisma, nenaden mir po obdobju hude stiske. </a:t>
            </a:r>
            <a:endParaRPr>
              <a:solidFill>
                <a:schemeClr val="dk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686bd8cad22b81bf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686bd8cad22b81bf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686bd8cad22b81bf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686bd8cad22b81bf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457200" rtl="0" algn="l">
              <a:lnSpc>
                <a:spcPct val="115000"/>
              </a:lnSpc>
              <a:spcBef>
                <a:spcPts val="0"/>
              </a:spcBef>
              <a:spcAft>
                <a:spcPts val="0"/>
              </a:spcAft>
              <a:buClr>
                <a:schemeClr val="dk1"/>
              </a:buClr>
              <a:buSzPts val="1100"/>
              <a:buFont typeface="Arial"/>
              <a:buNone/>
            </a:pPr>
            <a:r>
              <a:rPr lang="en-US">
                <a:solidFill>
                  <a:schemeClr val="dk1"/>
                </a:solidFill>
              </a:rPr>
              <a:t>Moje ime, zaposlitev. V današnjem predavanju se bomo skušali naučiti kako prepoznati težave v razpoloženju, pogovarjali se bomo predvsem o anksioznosti in depresiji. Videli bomo, kdaj presegajo normalno nihanje razpoloženja. V ta namen bomo rešili nekaj praktičnih vaj. Slišali boste tudi o samomorilnosti in ustreznem ukrepanju v primeru pojava najhujše stiske. Predstavila vam bom možne vire pomoči v naši državi, katerih ni malo in se jih enostavno doseže.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686bd8cad22b81bf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686bd8cad22b81bf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8691deabad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8691deabad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38691deaba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38691deab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457200" rtl="0" algn="l">
              <a:lnSpc>
                <a:spcPct val="115000"/>
              </a:lnSpc>
              <a:spcBef>
                <a:spcPts val="0"/>
              </a:spcBef>
              <a:spcAft>
                <a:spcPts val="0"/>
              </a:spcAft>
              <a:buClr>
                <a:schemeClr val="dk1"/>
              </a:buClr>
              <a:buSzPts val="1100"/>
              <a:buFont typeface="Arial"/>
              <a:buNone/>
            </a:pPr>
            <a:r>
              <a:rPr lang="en-US">
                <a:solidFill>
                  <a:schemeClr val="dk1"/>
                </a:solidFill>
              </a:rPr>
              <a:t>Vabim vas, da pri predstavitvi sodelujete. Namen ni, da bi delili osebne izkušnje in informacije. </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rPr lang="en-US">
                <a:solidFill>
                  <a:schemeClr val="dk1"/>
                </a:solidFill>
              </a:rPr>
              <a:t>Ali bi rekli, da je duševno zdravje v naši družbi enakovredno telesnemu? Če dobiš pljučnico, greš k zdravniku. Zakaj je težje poiskati pomoč, če imaš težave v razpoloženju? </a:t>
            </a:r>
            <a:r>
              <a:rPr lang="en-US">
                <a:solidFill>
                  <a:srgbClr val="FF0000"/>
                </a:solidFill>
              </a:rPr>
              <a:t>Pavza za odgovore…</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rPr lang="en-US">
                <a:solidFill>
                  <a:schemeClr val="dk1"/>
                </a:solidFill>
              </a:rPr>
              <a:t>V resnici je skrb za duševno zdravje velikega pomena in kakor pri telesu, se zgodi, da včasih pride do ‘poškodbe’ in potrebujemo ‘terapijo’. Ne, da bi vas želela prepričati, podatki kažejo, da se o tem moramo pogovarjati. </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rPr lang="en-US">
                <a:solidFill>
                  <a:schemeClr val="dk1"/>
                </a:solidFill>
              </a:rPr>
              <a:t>‘Ocenjuje se, da se približno vsak peti mladostnik sreča z vsaj eno obliko duševne motnje. Najpogostejši težavi sta anksioznost in depresija. Po podatkih raziskave NIJZ v zadnjih letih, se odstotek mladih, ki poročajo o pogostem doživljanju stiske v zadnjih letih povečuje.’ (1)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Ali je biti down enako kot imeti depresijo? Ali je trema pred ocenjevanji anksiozna motnja? Kdaj veš, da ni več samo ‘slab dan’, ampak nekaj več?</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Depresija ni le žalost. Depresija je ponavljajoča se epizodična motnja, pri kateri so prisotni vztrajni občutki žalosti ali nesreče, izguba zadovoljstva v vsakodnevnih aktivnostih in razdražljivost. Te simptome vidimo pri večini, pridruženi pa so lahko tudi drugi simptomi, ki se glede na starost osebe nekoliko razlikujejo. Pri mladostnikih ugotavljamo sledeče:</a:t>
            </a:r>
            <a:endParaRPr>
              <a:solidFill>
                <a:schemeClr val="dk1"/>
              </a:solidFill>
            </a:endParaRPr>
          </a:p>
          <a:p>
            <a:pPr indent="0" lvl="0" marL="0" rtl="0" algn="l">
              <a:lnSpc>
                <a:spcPct val="115000"/>
              </a:lnSpc>
              <a:spcBef>
                <a:spcPts val="0"/>
              </a:spcBef>
              <a:spcAft>
                <a:spcPts val="0"/>
              </a:spcAft>
              <a:buSzPts val="1100"/>
              <a:buNone/>
            </a:pPr>
            <a:r>
              <a:rPr lang="en-US">
                <a:solidFill>
                  <a:schemeClr val="dk1"/>
                </a:solidFill>
              </a:rPr>
              <a:t>Pomembno je vedeti, da se bo tudi izrazito depresiven mladostnik lahko kratkotrajno razveseli ob dogodkih, ki so ga prej močno razveseljevali (stik z vrstniki), česar pri odraslih ne vidimo. </a:t>
            </a:r>
            <a:endParaRPr>
              <a:solidFill>
                <a:schemeClr val="dk1"/>
              </a:solidFill>
            </a:endParaRPr>
          </a:p>
          <a:p>
            <a:pPr indent="0" lvl="0" marL="0" rtl="0" algn="l">
              <a:lnSpc>
                <a:spcPct val="115000"/>
              </a:lnSpc>
              <a:spcBef>
                <a:spcPts val="0"/>
              </a:spcBef>
              <a:spcAft>
                <a:spcPts val="0"/>
              </a:spcAft>
              <a:buSzPts val="1100"/>
              <a:buNone/>
            </a:pPr>
            <a:r>
              <a:rPr lang="en-US">
                <a:solidFill>
                  <a:schemeClr val="dk1"/>
                </a:solidFill>
              </a:rPr>
              <a:t>Depresija je motnja z visoko verjetnostjo ponovitve, vsaka epizoda zmanjša mladostnikove sposobnosti, da izpolnjuje svoje razvojne naloge, kar lahko vodi v manjše ali večje zaostanke v razvoju. Zato je zelo pomembno, da ob pojavu ukrepamo.</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c2f08f647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c2f08f647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Na kratko o bipolarni motnji, ki je v tej starostni skupini redkejša bolezen. Prihaja do nihanj med ekstremno energijo, ki ji pravimo manija in globokimi padci - depresivnimi epizodami. Ta nihanja se dogajajo v daljših obdobjih, manija lahko traja več dni, depresivno epizoda več mesecev. Krajša nihanja razpoloženja, ki jih marsikdo med nami lahko doživlja pogosto niso bipolarna motnja, čeprav se ta izraz pogovorno pogosto uporablja. </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US">
                <a:solidFill>
                  <a:schemeClr val="dk1"/>
                </a:solidFill>
              </a:rPr>
              <a:t>O tesnobi ste gotovo slišali veliko. Vsak od nas jo kdaj čuti, saj je del normalnega odziva organizma na obremenitev. To je biološki odziv telesa, ki nam lahko služi za zaščito v primeru nevarnosti (boj ali beg). V blagi obliki je zaščitni odgovor človeka, da se lažje znajde v ‘nevarnosti’ in je uporabna. </a:t>
            </a:r>
            <a:endParaRPr>
              <a:solidFill>
                <a:schemeClr val="dk1"/>
              </a:solidFill>
            </a:endParaRPr>
          </a:p>
          <a:p>
            <a:pPr indent="0" lvl="0" marL="0" rtl="0" algn="l">
              <a:lnSpc>
                <a:spcPct val="115000"/>
              </a:lnSpc>
              <a:spcBef>
                <a:spcPts val="0"/>
              </a:spcBef>
              <a:spcAft>
                <a:spcPts val="0"/>
              </a:spcAft>
              <a:buSzPts val="1100"/>
              <a:buNone/>
            </a:pPr>
            <a:r>
              <a:rPr lang="en-US">
                <a:solidFill>
                  <a:schemeClr val="dk1"/>
                </a:solidFill>
              </a:rPr>
              <a:t>Kako se tesnoba čuti v telesu? Razbijanje srca, težko dihanje, potenje, tiščanje v prsih, slabost, omotica, mravljinčenje, cmok v grlu, kamen v želodcu.</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V pretirani obliki ali če se sproža ob napačnem času, pa lahko postane veliko breme. Ljudje se razlikujemo glede praga za pojav tesnobe, podobno kot glede praga za bolečino. (2)</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O tesnobni motnji govorimo, kadar se občutki tesnobe in pridruženi telesni simptomi pojavljajo pogosto, kadar jih spremlja občutek pričakovanja česa neugodnega brez stvarnega zunanjega razloga in kadar to traja več kot 4 tedne. Skupno vsem oblikam je, da se osebe z namenom, da bi jim bilo lažje začnejo situacijami, objektom ali osebam, izogibati. (2)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Med mladostnikih so najpogostejše anksiozne motnje socialna anksioznost, panična motnja in generalizirana anksiozna motnja.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Socialna anksioznost je stanje, pri katerem je tesnoba vezana na različne socialne situacije, v katerih se mladostnik srečuje z bolj ali manj tujimi osebami ali večjim številom oseb. Takrat mu je zelo nerodno, govori tišje ali celo nič, predvsem pa se znotraj sebe obremenjuje s svojim vedenjem in strah ga je obsojanja drugih. Tem situacijami se močno izogiba. Pogosto so to ocenjevanja, druženja, javno nastopanje lahko celo čas malice v šolski jedilnici. Tak posameznik v domačem okolju običajno normalno funkcionira.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Panična motnja se razvije, ko se panični napadi ponavljajo, ko je vsaj en mesec prisotno spremenjeno vedenje in stalno prisotna skrb za ponovni panični napad. Tudi tu je prisotno izogibanje možnim situacijami za sprožitev napada - neznanim situacijam, telesni aktivnosti, mladostniki so težko sami.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SzPts val="1100"/>
              <a:buNone/>
            </a:pPr>
            <a:r>
              <a:rPr lang="en-US">
                <a:solidFill>
                  <a:schemeClr val="dk1"/>
                </a:solidFill>
              </a:rPr>
              <a:t>Generalizirana anksiozna motnja je stanje, pri katerem je prisotna nenehna skrb in številni strahovi in se lahko pojavi kot stopnjevanje katere izmed tesnobnih motenj. Značilno je razmišljanje: ‘Kaj pa če…?’. Posameznika je lahko strah neuspeha, nesreč, bolezni, ne samo zase, ampak tudi za druge ali nasploh (za svet). Ob tem so prisotni telesni simptomi tesnobe, pridružena je lahko tudi utrujenost, nezmožnost koncentracije, občutljivost na dražljaje, jokavost, mišična napetost, motnje spanja, prebavne motnje. Motnja mladostnika močno ovira pri običajnih aktivnostih, potrebuje občutek varnosti, zato se običajno izogiba neznanim situacijam, si želi bližine znanih ljudi in potrebuje veliko pomirjanja. </a:t>
            </a:r>
            <a:endParaRPr>
              <a:solidFill>
                <a:schemeClr val="dk1"/>
              </a:solidFill>
            </a:endParaRPr>
          </a:p>
          <a:p>
            <a:pPr indent="0" lvl="0" marL="0" rtl="0" algn="l">
              <a:lnSpc>
                <a:spcPct val="115000"/>
              </a:lnSpc>
              <a:spcBef>
                <a:spcPts val="0"/>
              </a:spcBef>
              <a:spcAft>
                <a:spcPts val="0"/>
              </a:spcAft>
              <a:buSzPts val="1100"/>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a:solidFill>
                  <a:schemeClr val="dk1"/>
                </a:solidFill>
              </a:rPr>
              <a:t>Kdaj je čas, da se obrnemo po pomoč? Kadar so simptomi prisotni dovolj dolgo in zaradi intenzitete ovirajo mladostnikovo funkcioniranje. Nihče ne pričakuje, da si boste s predavanja zapomnili diagnostične kriterije za te bolezni, pomembno je, da dobite občutek kdaj res ni več dobro odlašati. </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4"/>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4"/>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1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0"/>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20"/>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1"/>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2"/>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2"/>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2"/>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2"/>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3"/>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s://nijz.si/publikacije/z-zdravjem-povezana-vedenja-v-solskem-obdobju-med-mladostniki-v-sloveniji-izsledki-mednarodne-raziskave-hbsc-202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1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FEAFB"/>
            </a:gs>
            <a:gs pos="100000">
              <a:srgbClr val="6E9CE7"/>
            </a:gs>
          </a:gsLst>
          <a:path path="circle">
            <a:fillToRect b="50%" l="50%" r="50%" t="50%"/>
          </a:path>
          <a:tileRect/>
        </a:gradFill>
      </p:bgPr>
    </p:bg>
    <p:spTree>
      <p:nvGrpSpPr>
        <p:cNvPr id="53" name="Shape 53"/>
        <p:cNvGrpSpPr/>
        <p:nvPr/>
      </p:nvGrpSpPr>
      <p:grpSpPr>
        <a:xfrm>
          <a:off x="0" y="0"/>
          <a:ext cx="0" cy="0"/>
          <a:chOff x="0" y="0"/>
          <a:chExt cx="0" cy="0"/>
        </a:xfrm>
      </p:grpSpPr>
      <p:sp>
        <p:nvSpPr>
          <p:cNvPr id="54" name="Google Shape;54;p1"/>
          <p:cNvSpPr txBox="1"/>
          <p:nvPr>
            <p:ph type="ctrTitle"/>
          </p:nvPr>
        </p:nvSpPr>
        <p:spPr>
          <a:xfrm>
            <a:off x="628151" y="604175"/>
            <a:ext cx="7694100" cy="1687200"/>
          </a:xfrm>
          <a:prstGeom prst="rect">
            <a:avLst/>
          </a:prstGeom>
          <a:noFill/>
          <a:ln>
            <a:noFill/>
          </a:ln>
        </p:spPr>
        <p:txBody>
          <a:bodyPr anchorCtr="0" anchor="b" bIns="91425" lIns="91425" spcFirstLastPara="1" rIns="91425" wrap="square" tIns="91425">
            <a:normAutofit fontScale="90000"/>
          </a:bodyPr>
          <a:lstStyle/>
          <a:p>
            <a:pPr indent="0" lvl="0" marL="0" rtl="0" algn="ctr">
              <a:lnSpc>
                <a:spcPct val="100000"/>
              </a:lnSpc>
              <a:spcBef>
                <a:spcPts val="0"/>
              </a:spcBef>
              <a:spcAft>
                <a:spcPts val="0"/>
              </a:spcAft>
              <a:buSzPct val="100000"/>
              <a:buNone/>
            </a:pPr>
            <a:r>
              <a:rPr lang="en-US"/>
              <a:t>Razpoloženjske motnje in samomorilnost pri mladih </a:t>
            </a:r>
            <a:endParaRPr/>
          </a:p>
        </p:txBody>
      </p:sp>
      <p:sp>
        <p:nvSpPr>
          <p:cNvPr id="55" name="Google Shape;55;p1"/>
          <p:cNvSpPr txBox="1"/>
          <p:nvPr>
            <p:ph idx="1" type="subTitle"/>
          </p:nvPr>
        </p:nvSpPr>
        <p:spPr>
          <a:xfrm>
            <a:off x="1034625" y="2291375"/>
            <a:ext cx="7472400" cy="1363500"/>
          </a:xfrm>
          <a:prstGeom prst="rect">
            <a:avLst/>
          </a:prstGeom>
          <a:noFill/>
          <a:ln>
            <a:noFill/>
          </a:ln>
        </p:spPr>
        <p:txBody>
          <a:bodyPr anchorCtr="0" anchor="t" bIns="91425" lIns="91425" spcFirstLastPara="1" rIns="91425" wrap="square" tIns="91425">
            <a:normAutofit lnSpcReduction="10000"/>
          </a:bodyPr>
          <a:lstStyle/>
          <a:p>
            <a:pPr indent="0" lvl="0" marL="0" rtl="0" algn="ctr">
              <a:lnSpc>
                <a:spcPct val="100000"/>
              </a:lnSpc>
              <a:spcBef>
                <a:spcPts val="0"/>
              </a:spcBef>
              <a:spcAft>
                <a:spcPts val="0"/>
              </a:spcAft>
              <a:buSzPts val="2800"/>
              <a:buNone/>
            </a:pPr>
            <a:r>
              <a:rPr lang="en-US">
                <a:solidFill>
                  <a:schemeClr val="dk1"/>
                </a:solidFill>
              </a:rPr>
              <a:t>Prepoznavanje in ukrepanje</a:t>
            </a:r>
            <a:endParaRPr>
              <a:solidFill>
                <a:schemeClr val="dk1"/>
              </a:solidFill>
            </a:endParaRPr>
          </a:p>
          <a:p>
            <a:pPr indent="0" lvl="0" marL="0" rtl="0" algn="ctr">
              <a:lnSpc>
                <a:spcPct val="100000"/>
              </a:lnSpc>
              <a:spcBef>
                <a:spcPts val="0"/>
              </a:spcBef>
              <a:spcAft>
                <a:spcPts val="0"/>
              </a:spcAft>
              <a:buSzPts val="2800"/>
              <a:buNone/>
            </a:pPr>
            <a:r>
              <a:t/>
            </a:r>
            <a:endParaRPr>
              <a:solidFill>
                <a:schemeClr val="dk1"/>
              </a:solidFill>
            </a:endParaRPr>
          </a:p>
          <a:p>
            <a:pPr indent="0" lvl="0" marL="0" rtl="0" algn="ctr">
              <a:lnSpc>
                <a:spcPct val="100000"/>
              </a:lnSpc>
              <a:spcBef>
                <a:spcPts val="0"/>
              </a:spcBef>
              <a:spcAft>
                <a:spcPts val="0"/>
              </a:spcAft>
              <a:buSzPts val="2800"/>
              <a:buNone/>
            </a:pPr>
            <a:r>
              <a:rPr lang="en-US" sz="1500">
                <a:solidFill>
                  <a:schemeClr val="dk1"/>
                </a:solidFill>
              </a:rPr>
              <a:t>Lejla Nanić, dr.med., specializantka otr. in mlad. psih.</a:t>
            </a:r>
            <a:endParaRPr sz="1500">
              <a:solidFill>
                <a:schemeClr val="dk1"/>
              </a:solidFill>
            </a:endParaRPr>
          </a:p>
          <a:p>
            <a:pPr indent="0" lvl="0" marL="0" rtl="0" algn="ctr">
              <a:lnSpc>
                <a:spcPct val="100000"/>
              </a:lnSpc>
              <a:spcBef>
                <a:spcPts val="0"/>
              </a:spcBef>
              <a:spcAft>
                <a:spcPts val="0"/>
              </a:spcAft>
              <a:buSzPts val="2800"/>
              <a:buNone/>
            </a:pPr>
            <a:r>
              <a:rPr lang="en-US" sz="1500">
                <a:solidFill>
                  <a:schemeClr val="dk1"/>
                </a:solidFill>
              </a:rPr>
              <a:t>Univerzitetna psihiatrična klinika Ljubljana</a:t>
            </a:r>
            <a:endParaRPr sz="1500">
              <a:solidFill>
                <a:schemeClr val="dk1"/>
              </a:solidFill>
            </a:endParaRPr>
          </a:p>
        </p:txBody>
      </p:sp>
      <p:pic>
        <p:nvPicPr>
          <p:cNvPr id="56" name="Google Shape;56;p1" title="MZ.jpg"/>
          <p:cNvPicPr preferRelativeResize="0"/>
          <p:nvPr/>
        </p:nvPicPr>
        <p:blipFill>
          <a:blip r:embed="rId3">
            <a:alphaModFix/>
          </a:blip>
          <a:stretch>
            <a:fillRect/>
          </a:stretch>
        </p:blipFill>
        <p:spPr>
          <a:xfrm>
            <a:off x="219875" y="3654875"/>
            <a:ext cx="3716151" cy="1008275"/>
          </a:xfrm>
          <a:prstGeom prst="rect">
            <a:avLst/>
          </a:prstGeom>
          <a:noFill/>
          <a:ln>
            <a:noFill/>
          </a:ln>
        </p:spPr>
      </p:pic>
      <p:pic>
        <p:nvPicPr>
          <p:cNvPr id="57" name="Google Shape;57;p1" title="upklj.PNG"/>
          <p:cNvPicPr preferRelativeResize="0"/>
          <p:nvPr/>
        </p:nvPicPr>
        <p:blipFill>
          <a:blip r:embed="rId4">
            <a:alphaModFix/>
          </a:blip>
          <a:stretch>
            <a:fillRect/>
          </a:stretch>
        </p:blipFill>
        <p:spPr>
          <a:xfrm>
            <a:off x="4487476" y="3654875"/>
            <a:ext cx="2809236" cy="1183825"/>
          </a:xfrm>
          <a:prstGeom prst="rect">
            <a:avLst/>
          </a:prstGeom>
          <a:noFill/>
          <a:ln>
            <a:noFill/>
          </a:ln>
        </p:spPr>
      </p:pic>
      <p:sp>
        <p:nvSpPr>
          <p:cNvPr id="58" name="Google Shape;58;p1"/>
          <p:cNvSpPr txBox="1"/>
          <p:nvPr/>
        </p:nvSpPr>
        <p:spPr>
          <a:xfrm>
            <a:off x="466925" y="4663150"/>
            <a:ext cx="3162900" cy="2955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100">
                <a:solidFill>
                  <a:srgbClr val="222222"/>
                </a:solidFill>
                <a:highlight>
                  <a:srgbClr val="FFFFFF"/>
                </a:highlight>
              </a:rPr>
              <a:t>Program sofinancira Ministrstvo za zdravje</a:t>
            </a:r>
            <a:endParaRPr sz="18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Primeri za vajo</a:t>
            </a:r>
            <a:endParaRPr/>
          </a:p>
        </p:txBody>
      </p:sp>
      <p:sp>
        <p:nvSpPr>
          <p:cNvPr id="125" name="Google Shape;125;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SzPct val="114467"/>
              <a:buNone/>
            </a:pPr>
            <a:r>
              <a:rPr lang="en-US" sz="1700">
                <a:solidFill>
                  <a:schemeClr val="dk1"/>
                </a:solidFill>
              </a:rPr>
              <a:t>Scenarij 3: "Eksplozivni" Jan</a:t>
            </a:r>
            <a:endParaRPr sz="1700">
              <a:solidFill>
                <a:schemeClr val="dk1"/>
              </a:solidFill>
            </a:endParaRPr>
          </a:p>
          <a:p>
            <a:pPr indent="0" lvl="0" marL="0" rtl="0" algn="l">
              <a:lnSpc>
                <a:spcPct val="105000"/>
              </a:lnSpc>
              <a:spcBef>
                <a:spcPts val="1200"/>
              </a:spcBef>
              <a:spcAft>
                <a:spcPts val="0"/>
              </a:spcAft>
              <a:buSzPct val="114467"/>
              <a:buNone/>
            </a:pPr>
            <a:r>
              <a:rPr lang="en-US" sz="1700">
                <a:solidFill>
                  <a:schemeClr val="dk1"/>
                </a:solidFill>
              </a:rPr>
              <a:t>​Situacija: Jan je bil vedno zabaven, zadnje čase pa se z njim ne da več normalno pogovarjati. Na vsako šalo reagira agresivno ali užaljeno. Po šoli se odpravi domov. Ko mu sošolec ponudi pomoč pri matematiki, Jan plane: "Pusti me na miru, vsi ste pametni, jaz sem pa itak zguba! Noben me ne razume!" in odide iz razreda.</a:t>
            </a:r>
            <a:endParaRPr sz="1700">
              <a:solidFill>
                <a:schemeClr val="dk1"/>
              </a:solidFill>
            </a:endParaRPr>
          </a:p>
          <a:p>
            <a:pPr indent="0" lvl="0" marL="0" rtl="0" algn="l">
              <a:lnSpc>
                <a:spcPct val="105000"/>
              </a:lnSpc>
              <a:spcBef>
                <a:spcPts val="1200"/>
              </a:spcBef>
              <a:spcAft>
                <a:spcPts val="0"/>
              </a:spcAft>
              <a:buSzPct val="114467"/>
              <a:buNone/>
            </a:pPr>
            <a:r>
              <a:rPr lang="en-US" sz="1700">
                <a:solidFill>
                  <a:schemeClr val="dk1"/>
                </a:solidFill>
              </a:rPr>
              <a:t>​Razdražljivost (namesto žalosti), nizka samopodoba ("itak sem zguba"), izolacija.</a:t>
            </a:r>
            <a:endParaRPr sz="1700">
              <a:solidFill>
                <a:schemeClr val="dk1"/>
              </a:solidFill>
            </a:endParaRPr>
          </a:p>
          <a:p>
            <a:pPr indent="0" lvl="0" marL="0" rtl="0" algn="l">
              <a:lnSpc>
                <a:spcPct val="105000"/>
              </a:lnSpc>
              <a:spcBef>
                <a:spcPts val="1200"/>
              </a:spcBef>
              <a:spcAft>
                <a:spcPts val="0"/>
              </a:spcAft>
              <a:buSzPct val="114467"/>
              <a:buNone/>
            </a:pPr>
            <a:r>
              <a:rPr lang="en-US" sz="1700">
                <a:solidFill>
                  <a:schemeClr val="dk1"/>
                </a:solidFill>
              </a:rPr>
              <a:t>​</a:t>
            </a:r>
            <a:endParaRPr sz="1700">
              <a:solidFill>
                <a:schemeClr val="dk1"/>
              </a:solidFill>
            </a:endParaRPr>
          </a:p>
          <a:p>
            <a:pPr indent="0" lvl="0" marL="0" rtl="0" algn="l">
              <a:lnSpc>
                <a:spcPct val="105000"/>
              </a:lnSpc>
              <a:spcBef>
                <a:spcPts val="1200"/>
              </a:spcBef>
              <a:spcAft>
                <a:spcPts val="1200"/>
              </a:spcAft>
              <a:buSzPct val="114467"/>
              <a:buNone/>
            </a:pPr>
            <a:r>
              <a:rPr lang="en-US" sz="1700">
                <a:solidFill>
                  <a:schemeClr val="dk1"/>
                </a:solidFill>
              </a:rPr>
              <a:t>Vprašanje: "Večina bi se na Janov izpad odzvala z jezo. Kako bi se odzvali vi, če veste, da je to lahko znak njegove notranje stiske?"</a:t>
            </a:r>
            <a:endParaRPr sz="1700">
              <a:solidFill>
                <a:schemeClr val="dk1"/>
              </a:solidFill>
            </a:endParaRPr>
          </a:p>
        </p:txBody>
      </p:sp>
      <p:sp>
        <p:nvSpPr>
          <p:cNvPr id="126" name="Google Shape;126;p9"/>
          <p:cNvSpPr txBox="1"/>
          <p:nvPr/>
        </p:nvSpPr>
        <p:spPr>
          <a:xfrm>
            <a:off x="362125" y="2653050"/>
            <a:ext cx="7966500" cy="347400"/>
          </a:xfrm>
          <a:prstGeom prst="rect">
            <a:avLst/>
          </a:prstGeom>
          <a:solidFill>
            <a:srgbClr val="FFD96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800">
                <a:solidFill>
                  <a:schemeClr val="dk1"/>
                </a:solidFill>
              </a:rPr>
              <a:t>ZNAKI</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Primeri za vajo</a:t>
            </a:r>
            <a:endParaRPr/>
          </a:p>
        </p:txBody>
      </p:sp>
      <p:sp>
        <p:nvSpPr>
          <p:cNvPr id="132" name="Google Shape;132;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SzPts val="1800"/>
              <a:buNone/>
            </a:pPr>
            <a:r>
              <a:rPr lang="en-US" sz="1700">
                <a:solidFill>
                  <a:schemeClr val="dk1"/>
                </a:solidFill>
              </a:rPr>
              <a:t>Scenarij 4: "Panika sredi kave" Sara</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​Situacija: Sara s prijateljicami sedi na kavi. Nenadoma utihne, začne hitro in plitko dihati ter se prime za prsni koš. Pravi, da ne more do zraka in da se ji zdi, da bo omedlela ali da ima infarkt. Postane jo zelo sram, ker je lokal poln ljudi.</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​Akutna telesna stiska, občutek bližajoče se katastrofe, strah pred izgubo kontrole.</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a:t>
            </a:r>
            <a:endParaRPr sz="1700">
              <a:solidFill>
                <a:schemeClr val="dk1"/>
              </a:solidFill>
            </a:endParaRPr>
          </a:p>
          <a:p>
            <a:pPr indent="0" lvl="0" marL="0" rtl="0" algn="l">
              <a:lnSpc>
                <a:spcPct val="115000"/>
              </a:lnSpc>
              <a:spcBef>
                <a:spcPts val="1200"/>
              </a:spcBef>
              <a:spcAft>
                <a:spcPts val="1200"/>
              </a:spcAft>
              <a:buSzPts val="1800"/>
              <a:buNone/>
            </a:pPr>
            <a:r>
              <a:rPr lang="en-US" sz="1700">
                <a:solidFill>
                  <a:schemeClr val="dk1"/>
                </a:solidFill>
              </a:rPr>
              <a:t>Vprašanje: "Kaj bi bila tvoja prva poteza: klicati rešilca, jo peljati na zrak ali ji reči, naj se neha pretvarjati?"</a:t>
            </a:r>
            <a:endParaRPr sz="1700">
              <a:solidFill>
                <a:schemeClr val="dk1"/>
              </a:solidFill>
            </a:endParaRPr>
          </a:p>
        </p:txBody>
      </p:sp>
      <p:sp>
        <p:nvSpPr>
          <p:cNvPr id="133" name="Google Shape;133;p10"/>
          <p:cNvSpPr txBox="1"/>
          <p:nvPr/>
        </p:nvSpPr>
        <p:spPr>
          <a:xfrm>
            <a:off x="376900" y="2520025"/>
            <a:ext cx="7914900" cy="406500"/>
          </a:xfrm>
          <a:prstGeom prst="rect">
            <a:avLst/>
          </a:prstGeom>
          <a:solidFill>
            <a:srgbClr val="FFD96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800">
                <a:solidFill>
                  <a:schemeClr val="dk1"/>
                </a:solidFill>
              </a:rPr>
              <a:t>ZNAKI</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118"/>
              <a:buNone/>
            </a:pPr>
            <a:r>
              <a:rPr lang="en-US" sz="2500"/>
              <a:t>Tehnika 5-4-3-2-1</a:t>
            </a:r>
            <a:endParaRPr sz="2500"/>
          </a:p>
        </p:txBody>
      </p:sp>
      <p:pic>
        <p:nvPicPr>
          <p:cNvPr id="139" name="Google Shape;139;p11" title="54321.png"/>
          <p:cNvPicPr preferRelativeResize="0"/>
          <p:nvPr/>
        </p:nvPicPr>
        <p:blipFill>
          <a:blip r:embed="rId3">
            <a:alphaModFix/>
          </a:blip>
          <a:stretch>
            <a:fillRect/>
          </a:stretch>
        </p:blipFill>
        <p:spPr>
          <a:xfrm>
            <a:off x="3302125" y="1017725"/>
            <a:ext cx="2794675" cy="39125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6DB"/>
            </a:gs>
            <a:gs pos="100000">
              <a:srgbClr val="FAD15C"/>
            </a:gs>
          </a:gsLst>
          <a:path path="circle">
            <a:fillToRect b="50%" l="50%" r="50%" t="50%"/>
          </a:path>
          <a:tileRect/>
        </a:gradFill>
      </p:bgPr>
    </p:bg>
    <p:spTree>
      <p:nvGrpSpPr>
        <p:cNvPr id="143" name="Shape 143"/>
        <p:cNvGrpSpPr/>
        <p:nvPr/>
      </p:nvGrpSpPr>
      <p:grpSpPr>
        <a:xfrm>
          <a:off x="0" y="0"/>
          <a:ext cx="0" cy="0"/>
          <a:chOff x="0" y="0"/>
          <a:chExt cx="0" cy="0"/>
        </a:xfrm>
      </p:grpSpPr>
      <p:sp>
        <p:nvSpPr>
          <p:cNvPr id="144" name="Google Shape;144;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800"/>
              <a:buFont typeface="Arial"/>
              <a:buNone/>
            </a:pPr>
            <a:r>
              <a:rPr lang="en-US" sz="2500"/>
              <a:t>Zlata pravila primernega odziva:</a:t>
            </a:r>
            <a:endParaRPr sz="2500"/>
          </a:p>
          <a:p>
            <a:pPr indent="0" lvl="0" marL="0" rtl="0" algn="l">
              <a:lnSpc>
                <a:spcPct val="100000"/>
              </a:lnSpc>
              <a:spcBef>
                <a:spcPts val="0"/>
              </a:spcBef>
              <a:spcAft>
                <a:spcPts val="0"/>
              </a:spcAft>
              <a:buSzPts val="3111"/>
              <a:buNone/>
            </a:pPr>
            <a:r>
              <a:t/>
            </a:r>
            <a:endParaRPr sz="1800"/>
          </a:p>
        </p:txBody>
      </p:sp>
      <p:sp>
        <p:nvSpPr>
          <p:cNvPr id="145" name="Google Shape;145;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1200"/>
              </a:spcBef>
              <a:spcAft>
                <a:spcPts val="0"/>
              </a:spcAft>
              <a:buClr>
                <a:schemeClr val="dk1"/>
              </a:buClr>
              <a:buSzPts val="1800"/>
              <a:buAutoNum type="arabicPeriod"/>
            </a:pPr>
            <a:r>
              <a:rPr lang="en-US">
                <a:solidFill>
                  <a:schemeClr val="dk1"/>
                </a:solidFill>
              </a:rPr>
              <a:t>​Opazi spremembo: "Opazil sem, da zadnje čase nisi več ti..."</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​Validiraj brez sodbe: "Sliši se, da ti je res težko / Verjamem ti, da si pod stresom."</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​Ne ponujaj instant rešitev: Namesto "Saj bo", reci "Tukaj sem s tabo."</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Vprašaj po varnosti: Če opaziš znake obupa, vprašaj: "Ali so tvoje misli kdaj tako težke, da razmišljaš o tem, da bi si kaj naredil?"</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​Poveži s pomočjo: "Sam ti ne znam popolnoma pomagati, lahko pa greva skupaj do svetovalne delavke."</a:t>
            </a:r>
            <a:endParaRPr>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Samopoškodovanje</a:t>
            </a:r>
            <a:endParaRPr/>
          </a:p>
        </p:txBody>
      </p:sp>
      <p:sp>
        <p:nvSpPr>
          <p:cNvPr id="151" name="Google Shape;151;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US">
                <a:solidFill>
                  <a:schemeClr val="dk1"/>
                </a:solidFill>
              </a:rPr>
              <a:t>Ni vedno samomorilen namen. </a:t>
            </a:r>
            <a:endParaRPr>
              <a:solidFill>
                <a:schemeClr val="dk1"/>
              </a:solidFill>
            </a:endParaRPr>
          </a:p>
          <a:p>
            <a:pPr indent="0" lvl="0" marL="0" rtl="0" algn="l">
              <a:lnSpc>
                <a:spcPct val="115000"/>
              </a:lnSpc>
              <a:spcBef>
                <a:spcPts val="1200"/>
              </a:spcBef>
              <a:spcAft>
                <a:spcPts val="0"/>
              </a:spcAft>
              <a:buSzPts val="1800"/>
              <a:buNone/>
            </a:pPr>
            <a:r>
              <a:rPr lang="en-US">
                <a:solidFill>
                  <a:schemeClr val="dk1"/>
                </a:solidFill>
              </a:rPr>
              <a:t>Različni vzroki in oblike. Lahko je način za </a:t>
            </a:r>
            <a:r>
              <a:rPr b="1" lang="en-US">
                <a:solidFill>
                  <a:schemeClr val="dk1"/>
                </a:solidFill>
              </a:rPr>
              <a:t>obvladovanje stiske</a:t>
            </a:r>
            <a:r>
              <a:rPr lang="en-US">
                <a:solidFill>
                  <a:schemeClr val="dk1"/>
                </a:solidFill>
              </a:rPr>
              <a:t> in </a:t>
            </a:r>
            <a:r>
              <a:rPr b="1" lang="en-US">
                <a:solidFill>
                  <a:schemeClr val="dk1"/>
                </a:solidFill>
              </a:rPr>
              <a:t>iskanje olajšanja</a:t>
            </a:r>
            <a:r>
              <a:rPr lang="en-US">
                <a:solidFill>
                  <a:schemeClr val="dk1"/>
                </a:solidFill>
              </a:rPr>
              <a:t>.</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None/>
            </a:pPr>
            <a:r>
              <a:rPr lang="en-US">
                <a:solidFill>
                  <a:schemeClr val="dk1"/>
                </a:solidFill>
              </a:rPr>
              <a:t>Zasvajajoče!</a:t>
            </a:r>
            <a:endParaRPr>
              <a:solidFill>
                <a:schemeClr val="dk1"/>
              </a:solidFill>
            </a:endParaRPr>
          </a:p>
          <a:p>
            <a:pPr indent="0" lvl="0" marL="0" rtl="0" algn="l">
              <a:lnSpc>
                <a:spcPct val="115000"/>
              </a:lnSpc>
              <a:spcBef>
                <a:spcPts val="1200"/>
              </a:spcBef>
              <a:spcAft>
                <a:spcPts val="0"/>
              </a:spcAft>
              <a:buNone/>
            </a:pPr>
            <a:r>
              <a:t/>
            </a:r>
            <a:endParaRPr>
              <a:solidFill>
                <a:schemeClr val="dk1"/>
              </a:solidFill>
            </a:endParaRPr>
          </a:p>
          <a:p>
            <a:pPr indent="0" lvl="0" marL="0" rtl="0" algn="l">
              <a:lnSpc>
                <a:spcPct val="115000"/>
              </a:lnSpc>
              <a:spcBef>
                <a:spcPts val="1200"/>
              </a:spcBef>
              <a:spcAft>
                <a:spcPts val="1200"/>
              </a:spcAft>
              <a:buNone/>
            </a:pPr>
            <a:r>
              <a:t/>
            </a:r>
            <a:endParaRPr>
              <a:solidFill>
                <a:schemeClr val="dk1"/>
              </a:solidFill>
            </a:endParaRPr>
          </a:p>
        </p:txBody>
      </p:sp>
      <p:pic>
        <p:nvPicPr>
          <p:cNvPr id="152" name="Google Shape;152;p13" title="roke.jpg"/>
          <p:cNvPicPr preferRelativeResize="0"/>
          <p:nvPr/>
        </p:nvPicPr>
        <p:blipFill>
          <a:blip r:embed="rId3">
            <a:alphaModFix/>
          </a:blip>
          <a:stretch>
            <a:fillRect/>
          </a:stretch>
        </p:blipFill>
        <p:spPr>
          <a:xfrm>
            <a:off x="3044575" y="2098575"/>
            <a:ext cx="2886950" cy="23843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3c2f08f6474_0_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Samomorilnost - SPEKTER</a:t>
            </a:r>
            <a:endParaRPr/>
          </a:p>
        </p:txBody>
      </p:sp>
      <p:sp>
        <p:nvSpPr>
          <p:cNvPr id="158" name="Google Shape;158;g3c2f08f6474_0_36"/>
          <p:cNvSpPr/>
          <p:nvPr/>
        </p:nvSpPr>
        <p:spPr>
          <a:xfrm>
            <a:off x="1592450" y="3463875"/>
            <a:ext cx="732300" cy="680100"/>
          </a:xfrm>
          <a:prstGeom prst="bentArrow">
            <a:avLst>
              <a:gd fmla="val 25000" name="adj1"/>
              <a:gd fmla="val 25000" name="adj2"/>
              <a:gd fmla="val 25000" name="adj3"/>
              <a:gd fmla="val 43750" name="adj4"/>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59" name="Google Shape;159;g3c2f08f6474_0_36"/>
          <p:cNvSpPr/>
          <p:nvPr/>
        </p:nvSpPr>
        <p:spPr>
          <a:xfrm>
            <a:off x="3732500" y="2571750"/>
            <a:ext cx="732300" cy="680100"/>
          </a:xfrm>
          <a:prstGeom prst="bentArrow">
            <a:avLst>
              <a:gd fmla="val 25000" name="adj1"/>
              <a:gd fmla="val 25000" name="adj2"/>
              <a:gd fmla="val 25000" name="adj3"/>
              <a:gd fmla="val 43750" name="adj4"/>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60" name="Google Shape;160;g3c2f08f6474_0_36"/>
          <p:cNvSpPr/>
          <p:nvPr/>
        </p:nvSpPr>
        <p:spPr>
          <a:xfrm>
            <a:off x="5341100" y="1798750"/>
            <a:ext cx="732300" cy="680100"/>
          </a:xfrm>
          <a:prstGeom prst="bentArrow">
            <a:avLst>
              <a:gd fmla="val 25000" name="adj1"/>
              <a:gd fmla="val 25000" name="adj2"/>
              <a:gd fmla="val 25000" name="adj3"/>
              <a:gd fmla="val 43750" name="adj4"/>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61" name="Google Shape;161;g3c2f08f6474_0_36"/>
          <p:cNvSpPr/>
          <p:nvPr/>
        </p:nvSpPr>
        <p:spPr>
          <a:xfrm>
            <a:off x="6544100" y="1133588"/>
            <a:ext cx="732300" cy="680100"/>
          </a:xfrm>
          <a:prstGeom prst="bentArrow">
            <a:avLst>
              <a:gd fmla="val 25000" name="adj1"/>
              <a:gd fmla="val 25000" name="adj2"/>
              <a:gd fmla="val 25000" name="adj3"/>
              <a:gd fmla="val 43750" name="adj4"/>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62" name="Google Shape;162;g3c2f08f6474_0_36"/>
          <p:cNvSpPr txBox="1"/>
          <p:nvPr/>
        </p:nvSpPr>
        <p:spPr>
          <a:xfrm>
            <a:off x="633500" y="4074125"/>
            <a:ext cx="1952700" cy="41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Misli na smrt</a:t>
            </a:r>
            <a:endParaRPr sz="1800">
              <a:solidFill>
                <a:schemeClr val="dk2"/>
              </a:solidFill>
            </a:endParaRPr>
          </a:p>
        </p:txBody>
      </p:sp>
      <p:sp>
        <p:nvSpPr>
          <p:cNvPr id="163" name="Google Shape;163;g3c2f08f6474_0_36"/>
          <p:cNvSpPr txBox="1"/>
          <p:nvPr/>
        </p:nvSpPr>
        <p:spPr>
          <a:xfrm>
            <a:off x="2464225" y="3322938"/>
            <a:ext cx="1673700" cy="68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Tvegana vedenja</a:t>
            </a:r>
            <a:endParaRPr sz="1800">
              <a:solidFill>
                <a:schemeClr val="dk2"/>
              </a:solidFill>
            </a:endParaRPr>
          </a:p>
        </p:txBody>
      </p:sp>
      <p:sp>
        <p:nvSpPr>
          <p:cNvPr id="164" name="Google Shape;164;g3c2f08f6474_0_36"/>
          <p:cNvSpPr txBox="1"/>
          <p:nvPr/>
        </p:nvSpPr>
        <p:spPr>
          <a:xfrm>
            <a:off x="4572000" y="2571750"/>
            <a:ext cx="1795800" cy="68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Misli o samomoru</a:t>
            </a:r>
            <a:endParaRPr sz="1800">
              <a:solidFill>
                <a:schemeClr val="dk2"/>
              </a:solidFill>
            </a:endParaRPr>
          </a:p>
        </p:txBody>
      </p:sp>
      <p:sp>
        <p:nvSpPr>
          <p:cNvPr id="165" name="Google Shape;165;g3c2f08f6474_0_36"/>
          <p:cNvSpPr txBox="1"/>
          <p:nvPr/>
        </p:nvSpPr>
        <p:spPr>
          <a:xfrm>
            <a:off x="6073400" y="1929550"/>
            <a:ext cx="1673700" cy="41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Načrt</a:t>
            </a:r>
            <a:endParaRPr sz="1800">
              <a:solidFill>
                <a:schemeClr val="dk2"/>
              </a:solidFill>
            </a:endParaRPr>
          </a:p>
        </p:txBody>
      </p:sp>
      <p:sp>
        <p:nvSpPr>
          <p:cNvPr id="166" name="Google Shape;166;g3c2f08f6474_0_36"/>
          <p:cNvSpPr txBox="1"/>
          <p:nvPr/>
        </p:nvSpPr>
        <p:spPr>
          <a:xfrm>
            <a:off x="7381025" y="1169925"/>
            <a:ext cx="1307700" cy="33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Poskus</a:t>
            </a:r>
            <a:endParaRPr sz="1800">
              <a:solidFill>
                <a:schemeClr val="dk2"/>
              </a:solidFill>
            </a:endParaRPr>
          </a:p>
        </p:txBody>
      </p:sp>
      <p:pic>
        <p:nvPicPr>
          <p:cNvPr id="167" name="Google Shape;167;g3c2f08f6474_0_36" title="er.jpg"/>
          <p:cNvPicPr preferRelativeResize="0"/>
          <p:nvPr/>
        </p:nvPicPr>
        <p:blipFill>
          <a:blip r:embed="rId3">
            <a:alphaModFix/>
          </a:blip>
          <a:stretch>
            <a:fillRect/>
          </a:stretch>
        </p:blipFill>
        <p:spPr>
          <a:xfrm>
            <a:off x="6073400" y="2927625"/>
            <a:ext cx="2609850" cy="17526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686bd8cad22b81bf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Samomorilnost - Miti, ki ‘‘ubijajo’’:</a:t>
            </a:r>
            <a:endParaRPr/>
          </a:p>
        </p:txBody>
      </p:sp>
      <p:sp>
        <p:nvSpPr>
          <p:cNvPr id="173" name="Google Shape;173;g686bd8cad22b81bf_0"/>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sz="9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graphicFrame>
        <p:nvGraphicFramePr>
          <p:cNvPr id="174" name="Google Shape;174;g686bd8cad22b81bf_0"/>
          <p:cNvGraphicFramePr/>
          <p:nvPr/>
        </p:nvGraphicFramePr>
        <p:xfrm>
          <a:off x="919550" y="1555975"/>
          <a:ext cx="3000000" cy="3000000"/>
        </p:xfrm>
        <a:graphic>
          <a:graphicData uri="http://schemas.openxmlformats.org/drawingml/2006/table">
            <a:tbl>
              <a:tblPr>
                <a:noFill/>
                <a:tableStyleId>{7694437B-A45E-4E92-AAA4-D670F38F580C}</a:tableStyleId>
              </a:tblPr>
              <a:tblGrid>
                <a:gridCol w="3196875"/>
                <a:gridCol w="3196875"/>
              </a:tblGrid>
              <a:tr h="751100">
                <a:tc>
                  <a:txBody>
                    <a:bodyPr/>
                    <a:lstStyle/>
                    <a:p>
                      <a:pPr indent="0" lvl="0" marL="0" rtl="0" algn="l">
                        <a:lnSpc>
                          <a:spcPct val="115000"/>
                        </a:lnSpc>
                        <a:spcBef>
                          <a:spcPts val="0"/>
                        </a:spcBef>
                        <a:spcAft>
                          <a:spcPts val="0"/>
                        </a:spcAft>
                        <a:buNone/>
                      </a:pPr>
                      <a:r>
                        <a:rPr lang="en-US" sz="1800">
                          <a:solidFill>
                            <a:schemeClr val="dk1"/>
                          </a:solidFill>
                        </a:rPr>
                        <a:t>"</a:t>
                      </a:r>
                      <a:r>
                        <a:rPr lang="en-US" sz="1800"/>
                        <a:t>Če vprašam o samomoru, mu bom dal idejo.</a:t>
                      </a:r>
                      <a:r>
                        <a:rPr lang="en-US" sz="1800">
                          <a:solidFill>
                            <a:schemeClr val="dk1"/>
                          </a:solidFill>
                        </a:rPr>
                        <a:t>"</a:t>
                      </a:r>
                      <a:endParaRPr sz="1100"/>
                    </a:p>
                  </a:txBody>
                  <a:tcPr marT="63500" marB="63500" marR="63500" marL="63500"/>
                </a:tc>
                <a:tc>
                  <a:txBody>
                    <a:bodyPr/>
                    <a:lstStyle/>
                    <a:p>
                      <a:pPr indent="0" lvl="0" marL="0" rtl="0" algn="l">
                        <a:lnSpc>
                          <a:spcPct val="115000"/>
                        </a:lnSpc>
                        <a:spcBef>
                          <a:spcPts val="0"/>
                        </a:spcBef>
                        <a:spcAft>
                          <a:spcPts val="0"/>
                        </a:spcAft>
                        <a:buNone/>
                      </a:pPr>
                      <a:r>
                        <a:rPr lang="en-US" sz="1800"/>
                        <a:t>To dokazano ni res, s tem odpremo vrata za pogovor.</a:t>
                      </a:r>
                      <a:endParaRPr sz="1100"/>
                    </a:p>
                  </a:txBody>
                  <a:tcPr marT="63500" marB="63500" marR="63500" marL="63500"/>
                </a:tc>
              </a:tr>
              <a:tr h="751100">
                <a:tc>
                  <a:txBody>
                    <a:bodyPr/>
                    <a:lstStyle/>
                    <a:p>
                      <a:pPr indent="0" lvl="0" marL="0" rtl="0" algn="l">
                        <a:lnSpc>
                          <a:spcPct val="115000"/>
                        </a:lnSpc>
                        <a:spcBef>
                          <a:spcPts val="0"/>
                        </a:spcBef>
                        <a:spcAft>
                          <a:spcPts val="0"/>
                        </a:spcAft>
                        <a:buNone/>
                      </a:pPr>
                      <a:r>
                        <a:rPr lang="en-US" sz="1800">
                          <a:solidFill>
                            <a:schemeClr val="dk1"/>
                          </a:solidFill>
                        </a:rPr>
                        <a:t>"</a:t>
                      </a:r>
                      <a:r>
                        <a:rPr lang="en-US" sz="1800"/>
                        <a:t>Kdor o tem govori, tega ne bo storil.</a:t>
                      </a:r>
                      <a:r>
                        <a:rPr lang="en-US" sz="1800">
                          <a:solidFill>
                            <a:schemeClr val="dk1"/>
                          </a:solidFill>
                        </a:rPr>
                        <a:t>"</a:t>
                      </a:r>
                      <a:endParaRPr sz="1100"/>
                    </a:p>
                  </a:txBody>
                  <a:tcPr marT="63500" marB="63500" marR="63500" marL="63500"/>
                </a:tc>
                <a:tc>
                  <a:txBody>
                    <a:bodyPr/>
                    <a:lstStyle/>
                    <a:p>
                      <a:pPr indent="0" lvl="0" marL="0" rtl="0" algn="l">
                        <a:lnSpc>
                          <a:spcPct val="115000"/>
                        </a:lnSpc>
                        <a:spcBef>
                          <a:spcPts val="0"/>
                        </a:spcBef>
                        <a:spcAft>
                          <a:spcPts val="0"/>
                        </a:spcAft>
                        <a:buNone/>
                      </a:pPr>
                      <a:r>
                        <a:rPr lang="en-US" sz="1800"/>
                        <a:t>Večina ljudi pred poskusom kaže jasne znake.</a:t>
                      </a:r>
                      <a:endParaRPr sz="1800"/>
                    </a:p>
                  </a:txBody>
                  <a:tcPr marT="63500" marB="63500" marR="63500" marL="63500"/>
                </a:tc>
              </a:tr>
              <a:tr h="1375950">
                <a:tc>
                  <a:txBody>
                    <a:bodyPr/>
                    <a:lstStyle/>
                    <a:p>
                      <a:pPr indent="0" lvl="0" marL="0" rtl="0" algn="l">
                        <a:lnSpc>
                          <a:spcPct val="115000"/>
                        </a:lnSpc>
                        <a:spcBef>
                          <a:spcPts val="0"/>
                        </a:spcBef>
                        <a:spcAft>
                          <a:spcPts val="0"/>
                        </a:spcAft>
                        <a:buNone/>
                      </a:pPr>
                      <a:r>
                        <a:rPr lang="en-US" sz="1800">
                          <a:solidFill>
                            <a:schemeClr val="dk1"/>
                          </a:solidFill>
                        </a:rPr>
                        <a:t>"</a:t>
                      </a:r>
                      <a:r>
                        <a:rPr lang="en-US" sz="1800"/>
                        <a:t>Samo išče pozornost.</a:t>
                      </a:r>
                      <a:r>
                        <a:rPr lang="en-US" sz="1800">
                          <a:solidFill>
                            <a:schemeClr val="dk1"/>
                          </a:solidFill>
                        </a:rPr>
                        <a:t>"</a:t>
                      </a:r>
                      <a:endParaRPr sz="1100"/>
                    </a:p>
                  </a:txBody>
                  <a:tcPr marT="63500" marB="63500" marR="63500" marL="63500"/>
                </a:tc>
                <a:tc>
                  <a:txBody>
                    <a:bodyPr/>
                    <a:lstStyle/>
                    <a:p>
                      <a:pPr indent="0" lvl="0" marL="0" rtl="0" algn="l">
                        <a:lnSpc>
                          <a:spcPct val="115000"/>
                        </a:lnSpc>
                        <a:spcBef>
                          <a:spcPts val="0"/>
                        </a:spcBef>
                        <a:spcAft>
                          <a:spcPts val="0"/>
                        </a:spcAft>
                        <a:buNone/>
                      </a:pPr>
                      <a:r>
                        <a:rPr lang="en-US" sz="1800"/>
                        <a:t>Iskanje pozornosti je klic na pomoč, oseba ne ve kako drugače izraziti stisko.</a:t>
                      </a:r>
                      <a:endParaRPr sz="1100"/>
                    </a:p>
                  </a:txBody>
                  <a:tcPr marT="63500" marB="63500" marR="63500" marL="63500"/>
                </a:tc>
              </a:tr>
            </a:tbl>
          </a:graphicData>
        </a:graphic>
      </p:graphicFrame>
      <p:sp>
        <p:nvSpPr>
          <p:cNvPr id="175" name="Google Shape;175;g686bd8cad22b81bf_0"/>
          <p:cNvSpPr/>
          <p:nvPr/>
        </p:nvSpPr>
        <p:spPr>
          <a:xfrm>
            <a:off x="4202575" y="1555975"/>
            <a:ext cx="3028800" cy="720000"/>
          </a:xfrm>
          <a:prstGeom prst="rect">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76" name="Google Shape;176;g686bd8cad22b81bf_0"/>
          <p:cNvSpPr/>
          <p:nvPr/>
        </p:nvSpPr>
        <p:spPr>
          <a:xfrm>
            <a:off x="4155475" y="2394400"/>
            <a:ext cx="3123000" cy="637200"/>
          </a:xfrm>
          <a:prstGeom prst="rect">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77" name="Google Shape;177;g686bd8cad22b81bf_0"/>
          <p:cNvSpPr/>
          <p:nvPr/>
        </p:nvSpPr>
        <p:spPr>
          <a:xfrm>
            <a:off x="4155475" y="3150025"/>
            <a:ext cx="3123000" cy="889200"/>
          </a:xfrm>
          <a:prstGeom prst="rect">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75"/>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76"/>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3c2f08f6474_0_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Samomorilnost - znaki, ki jih ne smemo spregledati </a:t>
            </a:r>
            <a:endParaRPr/>
          </a:p>
        </p:txBody>
      </p:sp>
      <p:sp>
        <p:nvSpPr>
          <p:cNvPr id="183" name="Google Shape;183;g3c2f08f6474_0_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Besedni znaki: "Bolje bi bilo, če me ne bi bilo", "Saj bo kmalu vseeno", "Vse je brezveze".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Vedenjski: Iskanje načinov (iskanje po spletu), urejanje zadev (vračanje dolgov, brisanje profilov), nenaden mir po obdobju hude stiske (to je lahko nevaren znak, da je oseba sprejela odločitev), poslovilno pismo. </a:t>
            </a:r>
            <a:endParaRPr/>
          </a:p>
        </p:txBody>
      </p:sp>
      <p:sp>
        <p:nvSpPr>
          <p:cNvPr id="184" name="Google Shape;184;g3c2f08f6474_0_24"/>
          <p:cNvSpPr/>
          <p:nvPr/>
        </p:nvSpPr>
        <p:spPr>
          <a:xfrm>
            <a:off x="1160250" y="1182425"/>
            <a:ext cx="982800" cy="716700"/>
          </a:xfrm>
          <a:prstGeom prst="wedgeEllipseCallout">
            <a:avLst>
              <a:gd fmla="val -20833" name="adj1"/>
              <a:gd fmla="val 625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85" name="Google Shape;185;g3c2f08f6474_0_24" title="prenos.jpg"/>
          <p:cNvPicPr preferRelativeResize="0"/>
          <p:nvPr/>
        </p:nvPicPr>
        <p:blipFill>
          <a:blip r:embed="rId3">
            <a:alphaModFix/>
          </a:blip>
          <a:stretch>
            <a:fillRect/>
          </a:stretch>
        </p:blipFill>
        <p:spPr>
          <a:xfrm>
            <a:off x="408175" y="2620675"/>
            <a:ext cx="982800" cy="938426"/>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686bd8cad22b81bf_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t>Samomorilnost - kaj reči? </a:t>
            </a:r>
            <a:r>
              <a:rPr lang="en-US"/>
              <a:t>Kaj storiti?</a:t>
            </a:r>
            <a:endParaRPr/>
          </a:p>
        </p:txBody>
      </p:sp>
      <p:sp>
        <p:nvSpPr>
          <p:cNvPr id="191" name="Google Shape;191;g686bd8cad22b81bf_5"/>
          <p:cNvSpPr txBox="1"/>
          <p:nvPr>
            <p:ph idx="1" type="body"/>
          </p:nvPr>
        </p:nvSpPr>
        <p:spPr>
          <a:xfrm>
            <a:off x="311700" y="30529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Če je </a:t>
            </a:r>
            <a:r>
              <a:rPr lang="en-US">
                <a:solidFill>
                  <a:schemeClr val="dk1"/>
                </a:solidFill>
              </a:rPr>
              <a:t>življenje ogroženo, povej odrasli osebi. To ni izdaja zaupanja, ampak reševanje življenja!</a:t>
            </a:r>
            <a:endParaRPr>
              <a:solidFill>
                <a:schemeClr val="dk1"/>
              </a:solidFill>
            </a:endParaRPr>
          </a:p>
          <a:p>
            <a:pPr indent="0" lvl="0" marL="0" rtl="0" algn="l">
              <a:spcBef>
                <a:spcPts val="0"/>
              </a:spcBef>
              <a:spcAft>
                <a:spcPts val="0"/>
              </a:spcAft>
              <a:buNone/>
            </a:pPr>
            <a:r>
              <a:t/>
            </a:r>
            <a:endParaRPr>
              <a:solidFill>
                <a:schemeClr val="dk1"/>
              </a:solidFill>
            </a:endParaRPr>
          </a:p>
        </p:txBody>
      </p:sp>
      <p:pic>
        <p:nvPicPr>
          <p:cNvPr id="192" name="Google Shape;192;g686bd8cad22b81bf_5" title="odzivi.png"/>
          <p:cNvPicPr preferRelativeResize="0"/>
          <p:nvPr/>
        </p:nvPicPr>
        <p:blipFill>
          <a:blip r:embed="rId3">
            <a:alphaModFix/>
          </a:blip>
          <a:stretch>
            <a:fillRect/>
          </a:stretch>
        </p:blipFill>
        <p:spPr>
          <a:xfrm>
            <a:off x="395275" y="1152475"/>
            <a:ext cx="7933351" cy="22796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686bd8cad22b81bf_1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Viri pomoči</a:t>
            </a:r>
            <a:endParaRPr/>
          </a:p>
        </p:txBody>
      </p:sp>
      <p:sp>
        <p:nvSpPr>
          <p:cNvPr id="198" name="Google Shape;198;g686bd8cad22b81bf_10"/>
          <p:cNvSpPr txBox="1"/>
          <p:nvPr>
            <p:ph idx="1" type="body"/>
          </p:nvPr>
        </p:nvSpPr>
        <p:spPr>
          <a:xfrm>
            <a:off x="311700" y="1152475"/>
            <a:ext cx="8520600" cy="3722400"/>
          </a:xfrm>
          <a:prstGeom prst="rect">
            <a:avLst/>
          </a:prstGeom>
        </p:spPr>
        <p:txBody>
          <a:bodyPr anchorCtr="0" anchor="t" bIns="91425" lIns="91425" spcFirstLastPara="1" rIns="91425" wrap="square" tIns="91425">
            <a:normAutofit fontScale="62500" lnSpcReduction="10000"/>
          </a:bodyPr>
          <a:lstStyle/>
          <a:p>
            <a:pPr indent="0" lvl="0" marL="0" rtl="0" algn="l">
              <a:spcBef>
                <a:spcPts val="0"/>
              </a:spcBef>
              <a:spcAft>
                <a:spcPts val="0"/>
              </a:spcAft>
              <a:buNone/>
            </a:pPr>
            <a:r>
              <a:rPr lang="en-US" sz="2400">
                <a:solidFill>
                  <a:schemeClr val="dk1"/>
                </a:solidFill>
              </a:rPr>
              <a:t>Katere </a:t>
            </a:r>
            <a:r>
              <a:rPr lang="en-US" sz="2400">
                <a:solidFill>
                  <a:schemeClr val="dk1"/>
                </a:solidFill>
              </a:rPr>
              <a:t>3 </a:t>
            </a:r>
            <a:r>
              <a:rPr lang="en-US" sz="2400">
                <a:solidFill>
                  <a:schemeClr val="dk1"/>
                </a:solidFill>
              </a:rPr>
              <a:t>osebe lahko pokličeš ob 3. zjutraj?</a:t>
            </a:r>
            <a:endParaRPr sz="2400">
              <a:solidFill>
                <a:schemeClr val="dk1"/>
              </a:solidFill>
            </a:endParaRPr>
          </a:p>
          <a:p>
            <a:pPr indent="0" lvl="0" marL="0" rtl="0" algn="l">
              <a:spcBef>
                <a:spcPts val="0"/>
              </a:spcBef>
              <a:spcAft>
                <a:spcPts val="0"/>
              </a:spcAft>
              <a:buNone/>
            </a:pPr>
            <a:r>
              <a:t/>
            </a:r>
            <a:endParaRPr sz="2400">
              <a:solidFill>
                <a:schemeClr val="dk1"/>
              </a:solidFill>
            </a:endParaRPr>
          </a:p>
          <a:p>
            <a:pPr indent="0" lvl="0" marL="0" rtl="0" algn="l">
              <a:spcBef>
                <a:spcPts val="0"/>
              </a:spcBef>
              <a:spcAft>
                <a:spcPts val="0"/>
              </a:spcAft>
              <a:buNone/>
            </a:pPr>
            <a:r>
              <a:rPr lang="en-US" sz="2400">
                <a:solidFill>
                  <a:schemeClr val="dk1"/>
                </a:solidFill>
              </a:rPr>
              <a:t>S</a:t>
            </a:r>
            <a:r>
              <a:rPr lang="en-US" sz="2400">
                <a:solidFill>
                  <a:schemeClr val="dk1"/>
                </a:solidFill>
              </a:rPr>
              <a:t>tarši, učitelji, prijatelji.</a:t>
            </a:r>
            <a:endParaRPr sz="2400">
              <a:solidFill>
                <a:schemeClr val="dk1"/>
              </a:solidFill>
            </a:endParaRPr>
          </a:p>
          <a:p>
            <a:pPr indent="0" lvl="0" marL="0" rtl="0" algn="l">
              <a:spcBef>
                <a:spcPts val="0"/>
              </a:spcBef>
              <a:spcAft>
                <a:spcPts val="0"/>
              </a:spcAft>
              <a:buNone/>
            </a:pPr>
            <a:r>
              <a:t/>
            </a:r>
            <a:endParaRPr sz="2400">
              <a:solidFill>
                <a:schemeClr val="dk1"/>
              </a:solidFill>
            </a:endParaRPr>
          </a:p>
          <a:p>
            <a:pPr indent="0" lvl="0" marL="0" rtl="0" algn="l">
              <a:spcBef>
                <a:spcPts val="0"/>
              </a:spcBef>
              <a:spcAft>
                <a:spcPts val="0"/>
              </a:spcAft>
              <a:buClr>
                <a:schemeClr val="dk1"/>
              </a:buClr>
              <a:buSzPct val="45833"/>
              <a:buFont typeface="Arial"/>
              <a:buNone/>
            </a:pPr>
            <a:r>
              <a:rPr lang="en-US" sz="2400">
                <a:solidFill>
                  <a:schemeClr val="dk1"/>
                </a:solidFill>
              </a:rPr>
              <a:t>Službe za pomoč: </a:t>
            </a:r>
            <a:endParaRPr sz="2400">
              <a:solidFill>
                <a:schemeClr val="dk1"/>
              </a:solidFill>
            </a:endParaRPr>
          </a:p>
          <a:p>
            <a:pPr indent="-323850" lvl="0" marL="457200" rtl="0" algn="l">
              <a:spcBef>
                <a:spcPts val="0"/>
              </a:spcBef>
              <a:spcAft>
                <a:spcPts val="0"/>
              </a:spcAft>
              <a:buClr>
                <a:schemeClr val="dk1"/>
              </a:buClr>
              <a:buSzPct val="100000"/>
              <a:buChar char="-"/>
            </a:pPr>
            <a:r>
              <a:rPr lang="en-US" sz="2400">
                <a:solidFill>
                  <a:schemeClr val="dk1"/>
                </a:solidFill>
              </a:rPr>
              <a:t>šolska svetovalna služba,</a:t>
            </a:r>
            <a:endParaRPr sz="2400">
              <a:solidFill>
                <a:schemeClr val="dk1"/>
              </a:solidFill>
            </a:endParaRPr>
          </a:p>
          <a:p>
            <a:pPr indent="-323850" lvl="0" marL="457200" rtl="0" algn="l">
              <a:spcBef>
                <a:spcPts val="0"/>
              </a:spcBef>
              <a:spcAft>
                <a:spcPts val="0"/>
              </a:spcAft>
              <a:buClr>
                <a:schemeClr val="dk1"/>
              </a:buClr>
              <a:buSzPct val="100000"/>
              <a:buChar char="-"/>
            </a:pPr>
            <a:r>
              <a:rPr lang="en-US" sz="2400" u="sng">
                <a:solidFill>
                  <a:schemeClr val="dk1"/>
                </a:solidFill>
              </a:rPr>
              <a:t>izbrani zdravnik</a:t>
            </a:r>
            <a:r>
              <a:rPr lang="en-US" sz="2400">
                <a:solidFill>
                  <a:schemeClr val="dk1"/>
                </a:solidFill>
              </a:rPr>
              <a:t> → napotitev k specialistu,</a:t>
            </a:r>
            <a:endParaRPr sz="2400">
              <a:solidFill>
                <a:schemeClr val="dk1"/>
              </a:solidFill>
            </a:endParaRPr>
          </a:p>
          <a:p>
            <a:pPr indent="0" lvl="0" marL="0" rtl="0" algn="l">
              <a:spcBef>
                <a:spcPts val="0"/>
              </a:spcBef>
              <a:spcAft>
                <a:spcPts val="0"/>
              </a:spcAft>
              <a:buNone/>
            </a:pPr>
            <a:r>
              <a:t/>
            </a:r>
            <a:endParaRPr sz="2400">
              <a:solidFill>
                <a:schemeClr val="dk1"/>
              </a:solidFill>
            </a:endParaRPr>
          </a:p>
          <a:p>
            <a:pPr indent="-323850" lvl="0" marL="457200" rtl="0" algn="l">
              <a:spcBef>
                <a:spcPts val="0"/>
              </a:spcBef>
              <a:spcAft>
                <a:spcPts val="0"/>
              </a:spcAft>
              <a:buClr>
                <a:schemeClr val="dk1"/>
              </a:buClr>
              <a:buSzPct val="100000"/>
              <a:buChar char="-"/>
            </a:pPr>
            <a:r>
              <a:rPr lang="en-US" sz="2400">
                <a:solidFill>
                  <a:schemeClr val="dk1"/>
                </a:solidFill>
              </a:rPr>
              <a:t>#ToSemJaz - anonimno spletno svetovanje,</a:t>
            </a:r>
            <a:endParaRPr sz="2400">
              <a:solidFill>
                <a:schemeClr val="dk1"/>
              </a:solidFill>
            </a:endParaRPr>
          </a:p>
          <a:p>
            <a:pPr indent="-323850" lvl="0" marL="457200" rtl="0" algn="l">
              <a:spcBef>
                <a:spcPts val="0"/>
              </a:spcBef>
              <a:spcAft>
                <a:spcPts val="0"/>
              </a:spcAft>
              <a:buClr>
                <a:schemeClr val="dk1"/>
              </a:buClr>
              <a:buSzPct val="100000"/>
              <a:buChar char="-"/>
            </a:pPr>
            <a:r>
              <a:rPr lang="en-US" sz="2400">
                <a:solidFill>
                  <a:schemeClr val="dk1"/>
                </a:solidFill>
              </a:rPr>
              <a:t>TOM Telefon: 116 111 (vsak dan med 12.00 in 20.00),</a:t>
            </a:r>
            <a:endParaRPr sz="2400">
              <a:solidFill>
                <a:schemeClr val="dk1"/>
              </a:solidFill>
            </a:endParaRPr>
          </a:p>
          <a:p>
            <a:pPr indent="-323850" lvl="0" marL="457200" rtl="0" algn="l">
              <a:spcBef>
                <a:spcPts val="0"/>
              </a:spcBef>
              <a:spcAft>
                <a:spcPts val="0"/>
              </a:spcAft>
              <a:buClr>
                <a:schemeClr val="dk1"/>
              </a:buClr>
              <a:buSzPct val="100000"/>
              <a:buChar char="-"/>
            </a:pPr>
            <a:r>
              <a:rPr lang="en-US" sz="2400">
                <a:solidFill>
                  <a:schemeClr val="dk1"/>
                </a:solidFill>
              </a:rPr>
              <a:t>Klic v duševni stiski: 01 520 99 00 (vsako noč med 19:00 in 07:00),</a:t>
            </a:r>
            <a:endParaRPr sz="2400">
              <a:solidFill>
                <a:schemeClr val="dk1"/>
              </a:solidFill>
            </a:endParaRPr>
          </a:p>
          <a:p>
            <a:pPr indent="0" lvl="0" marL="457200" rtl="0" algn="l">
              <a:spcBef>
                <a:spcPts val="0"/>
              </a:spcBef>
              <a:spcAft>
                <a:spcPts val="0"/>
              </a:spcAft>
              <a:buNone/>
            </a:pPr>
            <a:r>
              <a:t/>
            </a:r>
            <a:endParaRPr sz="2400">
              <a:solidFill>
                <a:schemeClr val="dk1"/>
              </a:solidFill>
            </a:endParaRPr>
          </a:p>
          <a:p>
            <a:pPr indent="-319881" lvl="0" marL="457200" rtl="0" algn="l">
              <a:spcBef>
                <a:spcPts val="0"/>
              </a:spcBef>
              <a:spcAft>
                <a:spcPts val="0"/>
              </a:spcAft>
              <a:buClr>
                <a:schemeClr val="dk1"/>
              </a:buClr>
              <a:buSzPct val="95833"/>
              <a:buChar char="-"/>
            </a:pPr>
            <a:r>
              <a:rPr lang="en-US" sz="2400">
                <a:solidFill>
                  <a:schemeClr val="dk1"/>
                </a:solidFill>
              </a:rPr>
              <a:t>Urgentne psihiatrične ambulante (Ljubljana Grablovičeva ul. 44 b, UKC Maribor</a:t>
            </a:r>
            <a:r>
              <a:rPr lang="en-US" sz="2300">
                <a:solidFill>
                  <a:schemeClr val="dk1"/>
                </a:solidFill>
              </a:rPr>
              <a:t>),</a:t>
            </a:r>
            <a:endParaRPr sz="2300">
              <a:solidFill>
                <a:schemeClr val="dk1"/>
              </a:solidFill>
            </a:endParaRPr>
          </a:p>
          <a:p>
            <a:pPr indent="-319881" lvl="0" marL="457200" rtl="0" algn="l">
              <a:spcBef>
                <a:spcPts val="0"/>
              </a:spcBef>
              <a:spcAft>
                <a:spcPts val="0"/>
              </a:spcAft>
              <a:buClr>
                <a:schemeClr val="dk1"/>
              </a:buClr>
              <a:buSzPct val="100000"/>
              <a:buChar char="-"/>
            </a:pPr>
            <a:r>
              <a:rPr lang="en-US" sz="2300">
                <a:solidFill>
                  <a:schemeClr val="dk1"/>
                </a:solidFill>
              </a:rPr>
              <a:t>Nujna medicinska pomoč: 112 (24/7 v nujnih primerih).</a:t>
            </a:r>
            <a:endParaRPr sz="2300">
              <a:solidFill>
                <a:schemeClr val="dk1"/>
              </a:solidFill>
            </a:endParaRPr>
          </a:p>
          <a:p>
            <a:pPr indent="0" lvl="0" marL="0" rtl="0" algn="l">
              <a:spcBef>
                <a:spcPts val="0"/>
              </a:spcBef>
              <a:spcAft>
                <a:spcPts val="0"/>
              </a:spcAft>
              <a:buNone/>
            </a:pPr>
            <a:r>
              <a:t/>
            </a:r>
            <a:endParaRPr>
              <a:solidFill>
                <a:schemeClr val="dk1"/>
              </a:solidFill>
            </a:endParaRPr>
          </a:p>
        </p:txBody>
      </p:sp>
      <p:pic>
        <p:nvPicPr>
          <p:cNvPr id="199" name="Google Shape;199;g686bd8cad22b81bf_10" title="prenos.png"/>
          <p:cNvPicPr preferRelativeResize="0"/>
          <p:nvPr/>
        </p:nvPicPr>
        <p:blipFill>
          <a:blip r:embed="rId3">
            <a:alphaModFix/>
          </a:blip>
          <a:stretch>
            <a:fillRect/>
          </a:stretch>
        </p:blipFill>
        <p:spPr>
          <a:xfrm>
            <a:off x="6079088" y="592688"/>
            <a:ext cx="2543175" cy="18002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FEAFB"/>
            </a:gs>
            <a:gs pos="100000">
              <a:srgbClr val="6E9CE7"/>
            </a:gs>
          </a:gsLst>
          <a:path path="circle">
            <a:fillToRect b="50%" l="50%" r="50%" t="50%"/>
          </a:path>
          <a:tileRect/>
        </a:gradFill>
      </p:bgPr>
    </p:bg>
    <p:spTree>
      <p:nvGrpSpPr>
        <p:cNvPr id="62" name="Shape 62"/>
        <p:cNvGrpSpPr/>
        <p:nvPr/>
      </p:nvGrpSpPr>
      <p:grpSpPr>
        <a:xfrm>
          <a:off x="0" y="0"/>
          <a:ext cx="0" cy="0"/>
          <a:chOff x="0" y="0"/>
          <a:chExt cx="0" cy="0"/>
        </a:xfrm>
      </p:grpSpPr>
      <p:sp>
        <p:nvSpPr>
          <p:cNvPr id="63" name="Google Shape;63;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Vsebina srečanja</a:t>
            </a:r>
            <a:endParaRPr/>
          </a:p>
        </p:txBody>
      </p:sp>
      <p:sp>
        <p:nvSpPr>
          <p:cNvPr id="64" name="Google Shape;64;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Uvod</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Razpoloženjske in anksiozne motnje - kratek pregled teorije</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Praktični primeri za vajo</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Samomorilnost in samopoškodovanje</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Viri pomoči v Sloveniji</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Čas za vprašanja</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FEAFB"/>
            </a:gs>
            <a:gs pos="100000">
              <a:srgbClr val="6E9CE7"/>
            </a:gs>
          </a:gsLst>
          <a:path path="circle">
            <a:fillToRect b="50%" l="50%" r="50%" t="50%"/>
          </a:path>
          <a:tileRect/>
        </a:gradFill>
      </p:bgPr>
    </p:bg>
    <p:spTree>
      <p:nvGrpSpPr>
        <p:cNvPr id="203" name="Shape 203"/>
        <p:cNvGrpSpPr/>
        <p:nvPr/>
      </p:nvGrpSpPr>
      <p:grpSpPr>
        <a:xfrm>
          <a:off x="0" y="0"/>
          <a:ext cx="0" cy="0"/>
          <a:chOff x="0" y="0"/>
          <a:chExt cx="0" cy="0"/>
        </a:xfrm>
      </p:grpSpPr>
      <p:sp>
        <p:nvSpPr>
          <p:cNvPr id="204" name="Google Shape;204;g686bd8cad22b81bf_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500"/>
              <a:t>​3 STVARI, KI SI JIH ZAPOMNI DANES:</a:t>
            </a:r>
            <a:endParaRPr sz="2500"/>
          </a:p>
          <a:p>
            <a:pPr indent="0" lvl="0" marL="0" rtl="0" algn="l">
              <a:spcBef>
                <a:spcPts val="0"/>
              </a:spcBef>
              <a:spcAft>
                <a:spcPts val="0"/>
              </a:spcAft>
              <a:buNone/>
            </a:pPr>
            <a:r>
              <a:t/>
            </a:r>
            <a:endParaRPr/>
          </a:p>
        </p:txBody>
      </p:sp>
      <p:sp>
        <p:nvSpPr>
          <p:cNvPr id="205" name="Google Shape;205;g686bd8cad22b81bf_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AutoNum type="arabicPeriod"/>
            </a:pPr>
            <a:r>
              <a:rPr lang="en-US">
                <a:solidFill>
                  <a:schemeClr val="dk1"/>
                </a:solidFill>
              </a:rPr>
              <a:t>​Skrb za duševno zdravje je enako pomembna kot skrb za fizično telo. "Biti down" je človeško, ostati v tem sam pa ni potrebno.</a:t>
            </a:r>
            <a:endParaRPr>
              <a:solidFill>
                <a:schemeClr val="dk1"/>
              </a:solidFill>
            </a:endParaRPr>
          </a:p>
          <a:p>
            <a:pPr indent="0" lvl="0" marL="9144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AutoNum type="arabicPeriod"/>
            </a:pPr>
            <a:r>
              <a:rPr lang="en-US">
                <a:solidFill>
                  <a:schemeClr val="dk1"/>
                </a:solidFill>
              </a:rPr>
              <a:t>Pomoč obstaja in deluje. Več kot 80 % ljudi s pravo podporo premaga simptome anksioznosti in depresije.</a:t>
            </a:r>
            <a:endParaRPr>
              <a:solidFill>
                <a:schemeClr val="dk1"/>
              </a:solidFill>
            </a:endParaRPr>
          </a:p>
          <a:p>
            <a:pPr indent="0" lvl="0" marL="9144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AutoNum type="arabicPeriod"/>
            </a:pPr>
            <a:r>
              <a:rPr lang="en-US">
                <a:solidFill>
                  <a:schemeClr val="dk1"/>
                </a:solidFill>
              </a:rPr>
              <a:t>​Tvoje poslušanje lahko spremeni (ali reši) življenje.</a:t>
            </a:r>
            <a:endParaRPr>
              <a:solidFill>
                <a:schemeClr val="dk1"/>
              </a:solidFill>
            </a:endParaRPr>
          </a:p>
          <a:p>
            <a:pPr indent="0" lvl="0" marL="45720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FEAFB"/>
            </a:gs>
            <a:gs pos="100000">
              <a:srgbClr val="6E9CE7"/>
            </a:gs>
          </a:gsLst>
          <a:path path="circle">
            <a:fillToRect b="50%" l="50%" r="50%" t="50%"/>
          </a:path>
          <a:tileRect/>
        </a:gradFill>
      </p:bgPr>
    </p:bg>
    <p:spTree>
      <p:nvGrpSpPr>
        <p:cNvPr id="209" name="Shape 209"/>
        <p:cNvGrpSpPr/>
        <p:nvPr/>
      </p:nvGrpSpPr>
      <p:grpSpPr>
        <a:xfrm>
          <a:off x="0" y="0"/>
          <a:ext cx="0" cy="0"/>
          <a:chOff x="0" y="0"/>
          <a:chExt cx="0" cy="0"/>
        </a:xfrm>
      </p:grpSpPr>
      <p:pic>
        <p:nvPicPr>
          <p:cNvPr id="210" name="Google Shape;210;g38691deabad_0_7" title="bing_generated_qrcode.png"/>
          <p:cNvPicPr preferRelativeResize="0"/>
          <p:nvPr/>
        </p:nvPicPr>
        <p:blipFill>
          <a:blip r:embed="rId3">
            <a:alphaModFix/>
          </a:blip>
          <a:stretch>
            <a:fillRect/>
          </a:stretch>
        </p:blipFill>
        <p:spPr>
          <a:xfrm>
            <a:off x="2363950" y="609538"/>
            <a:ext cx="3924425" cy="392442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FEAFB"/>
            </a:gs>
            <a:gs pos="100000">
              <a:srgbClr val="6E9CE7"/>
            </a:gs>
          </a:gsLst>
          <a:path path="circle">
            <a:fillToRect b="50%" l="50%" r="50%" t="50%"/>
          </a:path>
          <a:tileRect/>
        </a:gradFill>
      </p:bgPr>
    </p:bg>
    <p:spTree>
      <p:nvGrpSpPr>
        <p:cNvPr id="214" name="Shape 214"/>
        <p:cNvGrpSpPr/>
        <p:nvPr/>
      </p:nvGrpSpPr>
      <p:grpSpPr>
        <a:xfrm>
          <a:off x="0" y="0"/>
          <a:ext cx="0" cy="0"/>
          <a:chOff x="0" y="0"/>
          <a:chExt cx="0" cy="0"/>
        </a:xfrm>
      </p:grpSpPr>
      <p:sp>
        <p:nvSpPr>
          <p:cNvPr id="215" name="Google Shape;215;g38691deabad_0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Viri</a:t>
            </a:r>
            <a:endParaRPr/>
          </a:p>
        </p:txBody>
      </p:sp>
      <p:sp>
        <p:nvSpPr>
          <p:cNvPr id="216" name="Google Shape;216;g38691deabad_0_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AutoNum type="arabicPeriod"/>
            </a:pPr>
            <a:r>
              <a:rPr lang="en-US">
                <a:solidFill>
                  <a:schemeClr val="dk1"/>
                </a:solidFill>
              </a:rPr>
              <a:t>Zbrana poglavja iz otroške in mladostniške psihiatrije, del 3/ uredila Maja Drobnič Radobuljac, Peter Pregelj ; [avtorji različni strokovnjaki s področja dela z otroki z duševnimi motnjami]. Ljubljana: Medicinska fakulteta, Katedra za psihiatrijo, 2018.</a:t>
            </a:r>
            <a:endParaRPr>
              <a:solidFill>
                <a:schemeClr val="dk1"/>
              </a:solidFill>
            </a:endParaRPr>
          </a:p>
          <a:p>
            <a:pPr indent="-342900" lvl="0" marL="457200" rtl="0" algn="l">
              <a:spcBef>
                <a:spcPts val="0"/>
              </a:spcBef>
              <a:spcAft>
                <a:spcPts val="0"/>
              </a:spcAft>
              <a:buClr>
                <a:schemeClr val="dk1"/>
              </a:buClr>
              <a:buSzPts val="1800"/>
              <a:buAutoNum type="arabicPeriod"/>
            </a:pPr>
            <a:r>
              <a:rPr lang="en-US">
                <a:solidFill>
                  <a:schemeClr val="dk1"/>
                </a:solidFill>
              </a:rPr>
              <a:t>Z zdravjem povezana vedenja v šolskem obdobju med mladostniki v Sloveniji, i</a:t>
            </a:r>
            <a:r>
              <a:rPr lang="en-US">
                <a:solidFill>
                  <a:schemeClr val="dk1"/>
                </a:solidFill>
              </a:rPr>
              <a:t>zsledki raziskave HBSC 2022. [spletni vir, 3. 2. 2026]. Povezava: </a:t>
            </a:r>
            <a:r>
              <a:rPr lang="en-US" u="sng">
                <a:solidFill>
                  <a:schemeClr val="dk1"/>
                </a:solidFill>
                <a:hlinkClick r:id="rId3">
                  <a:extLst>
                    <a:ext uri="{A12FA001-AC4F-418D-AE19-62706E023703}">
                      <ahyp:hlinkClr val="tx"/>
                    </a:ext>
                  </a:extLst>
                </a:hlinkClick>
              </a:rPr>
              <a:t>Z zdravjem povezana vedenja v šolskem obdobju med mladostniki v Sloveniji (Izsledki mednarodne raziskave HBSC, 2022) | Nijz</a:t>
            </a:r>
            <a:r>
              <a:rPr lang="en-US">
                <a:solidFill>
                  <a:schemeClr val="dk1"/>
                </a:solidFill>
              </a:rPr>
              <a:t>.</a:t>
            </a:r>
            <a:endParaRPr>
              <a:solidFill>
                <a:schemeClr val="dk1"/>
              </a:solidFill>
            </a:endParaRPr>
          </a:p>
          <a:p>
            <a:pPr indent="0" lvl="0" marL="45720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Za začetek… </a:t>
            </a:r>
            <a:endParaRPr/>
          </a:p>
        </p:txBody>
      </p:sp>
      <p:sp>
        <p:nvSpPr>
          <p:cNvPr id="70" name="Google Shape;70;p3"/>
          <p:cNvSpPr txBox="1"/>
          <p:nvPr>
            <p:ph idx="1" type="body"/>
          </p:nvPr>
        </p:nvSpPr>
        <p:spPr>
          <a:xfrm>
            <a:off x="311700" y="1152475"/>
            <a:ext cx="8520600" cy="3806100"/>
          </a:xfrm>
          <a:prstGeom prst="rect">
            <a:avLst/>
          </a:prstGeom>
          <a:noFill/>
          <a:ln>
            <a:noFill/>
          </a:ln>
        </p:spPr>
        <p:txBody>
          <a:bodyPr anchorCtr="0" anchor="t" bIns="91425" lIns="91425" spcFirstLastPara="1" rIns="91425" wrap="square" tIns="91425">
            <a:normAutofit fontScale="92500" lnSpcReduction="20000"/>
          </a:bodyPr>
          <a:lstStyle/>
          <a:p>
            <a:pPr indent="-334327" lvl="0" marL="457200" rtl="0" algn="l">
              <a:lnSpc>
                <a:spcPct val="115000"/>
              </a:lnSpc>
              <a:spcBef>
                <a:spcPts val="0"/>
              </a:spcBef>
              <a:spcAft>
                <a:spcPts val="0"/>
              </a:spcAft>
              <a:buSzPct val="100000"/>
              <a:buChar char="-"/>
            </a:pPr>
            <a:r>
              <a:rPr lang="en-US"/>
              <a:t>rivacy</a:t>
            </a:r>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rPr lang="en-US" sz="1700">
                <a:solidFill>
                  <a:schemeClr val="dk1"/>
                </a:solidFill>
              </a:rPr>
              <a:t>"</a:t>
            </a:r>
            <a:r>
              <a:rPr lang="en-US">
                <a:solidFill>
                  <a:schemeClr val="dk1"/>
                </a:solidFill>
              </a:rPr>
              <a:t>Ocenjuje se, da se prb. vsak peti mladostnik sreča z vsaj eno obliko duševne motnje. V zadnjih letih se ta odstotek povečuje.</a:t>
            </a:r>
            <a:r>
              <a:rPr lang="en-US" sz="1700">
                <a:solidFill>
                  <a:schemeClr val="dk1"/>
                </a:solidFill>
              </a:rPr>
              <a:t>"</a:t>
            </a:r>
            <a:endParaRPr>
              <a:solidFill>
                <a:schemeClr val="dk1"/>
              </a:solidFill>
            </a:endParaRPr>
          </a:p>
        </p:txBody>
      </p:sp>
      <p:pic>
        <p:nvPicPr>
          <p:cNvPr id="71" name="Google Shape;71;p3"/>
          <p:cNvPicPr preferRelativeResize="0"/>
          <p:nvPr/>
        </p:nvPicPr>
        <p:blipFill>
          <a:blip r:embed="rId3">
            <a:alphaModFix/>
          </a:blip>
          <a:stretch>
            <a:fillRect/>
          </a:stretch>
        </p:blipFill>
        <p:spPr>
          <a:xfrm>
            <a:off x="524372" y="1112974"/>
            <a:ext cx="2917600" cy="2917575"/>
          </a:xfrm>
          <a:prstGeom prst="rect">
            <a:avLst/>
          </a:prstGeom>
          <a:noFill/>
          <a:ln>
            <a:noFill/>
          </a:ln>
        </p:spPr>
      </p:pic>
      <p:pic>
        <p:nvPicPr>
          <p:cNvPr id="72" name="Google Shape;72;p3"/>
          <p:cNvPicPr preferRelativeResize="0"/>
          <p:nvPr/>
        </p:nvPicPr>
        <p:blipFill>
          <a:blip r:embed="rId4">
            <a:alphaModFix/>
          </a:blip>
          <a:stretch>
            <a:fillRect/>
          </a:stretch>
        </p:blipFill>
        <p:spPr>
          <a:xfrm>
            <a:off x="4127145" y="1252063"/>
            <a:ext cx="4045000" cy="26393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4"/>
          <p:cNvSpPr txBox="1"/>
          <p:nvPr>
            <p:ph type="title"/>
          </p:nvPr>
        </p:nvSpPr>
        <p:spPr>
          <a:xfrm>
            <a:off x="311700" y="2532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Razpoloženjske motnje - Več kot le ‘‘slab’’ dan </a:t>
            </a:r>
            <a:endParaRPr/>
          </a:p>
        </p:txBody>
      </p:sp>
      <p:sp>
        <p:nvSpPr>
          <p:cNvPr id="78" name="Google Shape;78;p4"/>
          <p:cNvSpPr txBox="1"/>
          <p:nvPr>
            <p:ph idx="1" type="body"/>
          </p:nvPr>
        </p:nvSpPr>
        <p:spPr>
          <a:xfrm>
            <a:off x="311700" y="1152475"/>
            <a:ext cx="35307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sz="1800">
                <a:solidFill>
                  <a:schemeClr val="dk1"/>
                </a:solidFill>
              </a:rPr>
              <a:t>Depresija = večina simptomov, večino dneva, 14 dni.</a:t>
            </a:r>
            <a:r>
              <a:rPr lang="en-US">
                <a:solidFill>
                  <a:schemeClr val="dk1"/>
                </a:solidFill>
              </a:rPr>
              <a:t> </a:t>
            </a:r>
            <a:endParaRPr>
              <a:solidFill>
                <a:schemeClr val="dk1"/>
              </a:solidFill>
            </a:endParaRPr>
          </a:p>
        </p:txBody>
      </p:sp>
      <p:sp>
        <p:nvSpPr>
          <p:cNvPr id="79" name="Google Shape;79;p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80" name="Google Shape;80;p4"/>
          <p:cNvSpPr txBox="1"/>
          <p:nvPr/>
        </p:nvSpPr>
        <p:spPr>
          <a:xfrm>
            <a:off x="2673450" y="1598275"/>
            <a:ext cx="648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81" name="Google Shape;81;p4" title="fantek.jpg"/>
          <p:cNvPicPr preferRelativeResize="0"/>
          <p:nvPr/>
        </p:nvPicPr>
        <p:blipFill>
          <a:blip r:embed="rId3">
            <a:alphaModFix/>
          </a:blip>
          <a:stretch>
            <a:fillRect/>
          </a:stretch>
        </p:blipFill>
        <p:spPr>
          <a:xfrm>
            <a:off x="311701" y="2059976"/>
            <a:ext cx="3198675" cy="2128575"/>
          </a:xfrm>
          <a:prstGeom prst="rect">
            <a:avLst/>
          </a:prstGeom>
          <a:noFill/>
          <a:ln>
            <a:noFill/>
          </a:ln>
        </p:spPr>
      </p:pic>
      <p:graphicFrame>
        <p:nvGraphicFramePr>
          <p:cNvPr id="82" name="Google Shape;82;p4"/>
          <p:cNvGraphicFramePr/>
          <p:nvPr/>
        </p:nvGraphicFramePr>
        <p:xfrm>
          <a:off x="3842450" y="901113"/>
          <a:ext cx="3000000" cy="3000000"/>
        </p:xfrm>
        <a:graphic>
          <a:graphicData uri="http://schemas.openxmlformats.org/drawingml/2006/table">
            <a:tbl>
              <a:tblPr>
                <a:noFill/>
                <a:tableStyleId>{1E1B2A07-C34C-49A8-B362-04EA96A00766}</a:tableStyleId>
              </a:tblPr>
              <a:tblGrid>
                <a:gridCol w="1457450"/>
                <a:gridCol w="1507750"/>
                <a:gridCol w="2024650"/>
              </a:tblGrid>
              <a:tr h="749250">
                <a:tc>
                  <a:txBody>
                    <a:bodyPr/>
                    <a:lstStyle/>
                    <a:p>
                      <a:pPr indent="0" lvl="0" marL="0" rtl="0" algn="l">
                        <a:spcBef>
                          <a:spcPts val="0"/>
                        </a:spcBef>
                        <a:spcAft>
                          <a:spcPts val="0"/>
                        </a:spcAft>
                        <a:buNone/>
                      </a:pPr>
                      <a:r>
                        <a:rPr lang="en-US" sz="1300"/>
                        <a:t>MIŠLJENJE</a:t>
                      </a:r>
                      <a:endParaRPr sz="1300"/>
                    </a:p>
                  </a:txBody>
                  <a:tcPr marT="91425" marB="91425" marR="91425" marL="91425">
                    <a:solidFill>
                      <a:srgbClr val="93C47D"/>
                    </a:solidFill>
                  </a:tcPr>
                </a:tc>
                <a:tc>
                  <a:txBody>
                    <a:bodyPr/>
                    <a:lstStyle/>
                    <a:p>
                      <a:pPr indent="0" lvl="0" marL="0" rtl="0" algn="l">
                        <a:spcBef>
                          <a:spcPts val="0"/>
                        </a:spcBef>
                        <a:spcAft>
                          <a:spcPts val="0"/>
                        </a:spcAft>
                        <a:buNone/>
                      </a:pPr>
                      <a:r>
                        <a:rPr lang="en-US" sz="1300"/>
                        <a:t>TELO</a:t>
                      </a:r>
                      <a:endParaRPr sz="1300"/>
                    </a:p>
                  </a:txBody>
                  <a:tcPr marT="91425" marB="91425" marR="91425" marL="91425">
                    <a:solidFill>
                      <a:srgbClr val="FFD966"/>
                    </a:solidFill>
                  </a:tcPr>
                </a:tc>
                <a:tc>
                  <a:txBody>
                    <a:bodyPr/>
                    <a:lstStyle/>
                    <a:p>
                      <a:pPr indent="0" lvl="0" marL="0" rtl="0" algn="l">
                        <a:spcBef>
                          <a:spcPts val="0"/>
                        </a:spcBef>
                        <a:spcAft>
                          <a:spcPts val="0"/>
                        </a:spcAft>
                        <a:buNone/>
                      </a:pPr>
                      <a:r>
                        <a:rPr lang="en-US" sz="1300"/>
                        <a:t>FUNKCIONIRANJE</a:t>
                      </a:r>
                      <a:endParaRPr sz="1300"/>
                    </a:p>
                  </a:txBody>
                  <a:tcPr marT="91425" marB="91425" marR="91425" marL="91425">
                    <a:solidFill>
                      <a:srgbClr val="CC4125"/>
                    </a:solidFill>
                  </a:tcPr>
                </a:tc>
              </a:tr>
              <a:tr h="2820300">
                <a:tc>
                  <a:txBody>
                    <a:bodyPr/>
                    <a:lstStyle/>
                    <a:p>
                      <a:pPr indent="0" lvl="0" marL="0" rtl="0" algn="l">
                        <a:spcBef>
                          <a:spcPts val="0"/>
                        </a:spcBef>
                        <a:spcAft>
                          <a:spcPts val="0"/>
                        </a:spcAft>
                        <a:buNone/>
                      </a:pPr>
                      <a:r>
                        <a:rPr b="1" lang="en-US"/>
                        <a:t>Žalost</a:t>
                      </a:r>
                      <a:endParaRPr b="1"/>
                    </a:p>
                    <a:p>
                      <a:pPr indent="0" lvl="0" marL="0" rtl="0" algn="l">
                        <a:spcBef>
                          <a:spcPts val="0"/>
                        </a:spcBef>
                        <a:spcAft>
                          <a:spcPts val="0"/>
                        </a:spcAft>
                        <a:buNone/>
                      </a:pPr>
                      <a:r>
                        <a:t/>
                      </a:r>
                      <a:endParaRPr/>
                    </a:p>
                    <a:p>
                      <a:pPr indent="0" lvl="0" marL="0" rtl="0" algn="l">
                        <a:spcBef>
                          <a:spcPts val="0"/>
                        </a:spcBef>
                        <a:spcAft>
                          <a:spcPts val="0"/>
                        </a:spcAft>
                        <a:buNone/>
                      </a:pPr>
                      <a:r>
                        <a:rPr b="1" lang="en-US"/>
                        <a:t>Izguba zadovoljstva</a:t>
                      </a:r>
                      <a:endParaRPr b="1"/>
                    </a:p>
                    <a:p>
                      <a:pPr indent="0" lvl="0" marL="0" rtl="0" algn="l">
                        <a:spcBef>
                          <a:spcPts val="0"/>
                        </a:spcBef>
                        <a:spcAft>
                          <a:spcPts val="0"/>
                        </a:spcAft>
                        <a:buNone/>
                      </a:pPr>
                      <a:r>
                        <a:t/>
                      </a:r>
                      <a:endParaRPr/>
                    </a:p>
                    <a:p>
                      <a:pPr indent="0" lvl="0" marL="0" rtl="0" algn="l">
                        <a:spcBef>
                          <a:spcPts val="0"/>
                        </a:spcBef>
                        <a:spcAft>
                          <a:spcPts val="0"/>
                        </a:spcAft>
                        <a:buNone/>
                      </a:pPr>
                      <a:r>
                        <a:rPr lang="en-US"/>
                        <a:t>Razdražljivost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Negativne misli</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Krivda</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Obup</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Misli na smrt</a:t>
                      </a:r>
                      <a:endParaRPr/>
                    </a:p>
                  </a:txBody>
                  <a:tcPr marT="91425" marB="91425" marR="91425" marL="91425"/>
                </a:tc>
                <a:tc>
                  <a:txBody>
                    <a:bodyPr/>
                    <a:lstStyle/>
                    <a:p>
                      <a:pPr indent="0" lvl="0" marL="0" rtl="0" algn="l">
                        <a:spcBef>
                          <a:spcPts val="0"/>
                        </a:spcBef>
                        <a:spcAft>
                          <a:spcPts val="0"/>
                        </a:spcAft>
                        <a:buNone/>
                      </a:pPr>
                      <a:r>
                        <a:rPr lang="en-US"/>
                        <a:t>Utrujenost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Motnje </a:t>
                      </a:r>
                      <a:br>
                        <a:rPr lang="en-US"/>
                      </a:br>
                      <a:r>
                        <a:rPr lang="en-US"/>
                        <a:t>spanja</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Motnje</a:t>
                      </a:r>
                      <a:br>
                        <a:rPr lang="en-US"/>
                      </a:br>
                      <a:r>
                        <a:rPr lang="en-US"/>
                        <a:t>apetita</a:t>
                      </a:r>
                      <a:br>
                        <a:rPr lang="en-US"/>
                      </a:br>
                      <a:br>
                        <a:rPr lang="en-US"/>
                      </a:br>
                      <a:r>
                        <a:rPr lang="en-US"/>
                        <a:t>Samopoškodbe</a:t>
                      </a:r>
                      <a:endParaRPr/>
                    </a:p>
                  </a:txBody>
                  <a:tcPr marT="91425" marB="91425" marR="91425" marL="91425"/>
                </a:tc>
                <a:tc>
                  <a:txBody>
                    <a:bodyPr/>
                    <a:lstStyle/>
                    <a:p>
                      <a:pPr indent="0" lvl="0" marL="0" rtl="0" algn="l">
                        <a:spcBef>
                          <a:spcPts val="0"/>
                        </a:spcBef>
                        <a:spcAft>
                          <a:spcPts val="0"/>
                        </a:spcAft>
                        <a:buNone/>
                      </a:pPr>
                      <a:r>
                        <a:rPr lang="en-US"/>
                        <a:t>Zapiranje vase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Umik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Upad uspeha</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Opustitev hobijev</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Zloraba substanc</a:t>
                      </a:r>
                      <a:endParaRPr/>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g3c2f08f6474_0_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Razpoloženjske motnje - ‘‘ekstremi’’</a:t>
            </a:r>
            <a:endParaRPr/>
          </a:p>
        </p:txBody>
      </p:sp>
      <p:sp>
        <p:nvSpPr>
          <p:cNvPr id="88" name="Google Shape;88;g3c2f08f6474_0_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solidFill>
                  <a:schemeClr val="dk1"/>
                </a:solidFill>
              </a:rPr>
              <a:t>Bipolarna motnja = Niha med MANIJO (ekstremna energija) in DEPRESIJO (globok padec) v daljših obdobjih.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p:txBody>
      </p:sp>
      <p:pic>
        <p:nvPicPr>
          <p:cNvPr id="89" name="Google Shape;89;g3c2f08f6474_0_6" title="bipolarna.jpg"/>
          <p:cNvPicPr preferRelativeResize="0"/>
          <p:nvPr/>
        </p:nvPicPr>
        <p:blipFill>
          <a:blip r:embed="rId3">
            <a:alphaModFix/>
          </a:blip>
          <a:stretch>
            <a:fillRect/>
          </a:stretch>
        </p:blipFill>
        <p:spPr>
          <a:xfrm>
            <a:off x="2325725" y="1834800"/>
            <a:ext cx="5299450" cy="31796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5"/>
          <p:cNvSpPr txBox="1"/>
          <p:nvPr>
            <p:ph type="title"/>
          </p:nvPr>
        </p:nvSpPr>
        <p:spPr>
          <a:xfrm>
            <a:off x="311700" y="2881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Razpoloženjske motnje</a:t>
            </a:r>
            <a:endParaRPr/>
          </a:p>
        </p:txBody>
      </p:sp>
      <p:sp>
        <p:nvSpPr>
          <p:cNvPr id="95" name="Google Shape;95;p5"/>
          <p:cNvSpPr txBox="1"/>
          <p:nvPr>
            <p:ph idx="1" type="body"/>
          </p:nvPr>
        </p:nvSpPr>
        <p:spPr>
          <a:xfrm>
            <a:off x="311700" y="942550"/>
            <a:ext cx="8520600" cy="40161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US" sz="1700">
                <a:solidFill>
                  <a:schemeClr val="dk1"/>
                </a:solidFill>
              </a:rPr>
              <a:t>Tesnoba = naš notranji alarm.</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Lahko je uporabna.  </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Kako se tesnoba čuti v telesu?</a:t>
            </a:r>
            <a:endParaRPr sz="1700">
              <a:solidFill>
                <a:schemeClr val="dk1"/>
              </a:solidFill>
            </a:endParaRPr>
          </a:p>
          <a:p>
            <a:pPr indent="0" lvl="0" marL="0" rtl="0" algn="l">
              <a:lnSpc>
                <a:spcPct val="115000"/>
              </a:lnSpc>
              <a:spcBef>
                <a:spcPts val="1200"/>
              </a:spcBef>
              <a:spcAft>
                <a:spcPts val="0"/>
              </a:spcAft>
              <a:buSzPts val="1800"/>
              <a:buNone/>
            </a:pPr>
            <a:r>
              <a:t/>
            </a:r>
            <a:endParaRPr sz="1700">
              <a:solidFill>
                <a:schemeClr val="dk1"/>
              </a:solidFill>
            </a:endParaRPr>
          </a:p>
          <a:p>
            <a:pPr indent="0" lvl="0" marL="0" rtl="0" algn="l">
              <a:lnSpc>
                <a:spcPct val="115000"/>
              </a:lnSpc>
              <a:spcBef>
                <a:spcPts val="1200"/>
              </a:spcBef>
              <a:spcAft>
                <a:spcPts val="0"/>
              </a:spcAft>
              <a:buSzPts val="1800"/>
              <a:buNone/>
            </a:pPr>
            <a:r>
              <a:t/>
            </a:r>
            <a:endParaRPr sz="1700">
              <a:solidFill>
                <a:schemeClr val="dk1"/>
              </a:solidFill>
            </a:endParaRPr>
          </a:p>
          <a:p>
            <a:pPr indent="0" lvl="0" marL="0" rtl="0" algn="l">
              <a:lnSpc>
                <a:spcPct val="115000"/>
              </a:lnSpc>
              <a:spcBef>
                <a:spcPts val="1200"/>
              </a:spcBef>
              <a:spcAft>
                <a:spcPts val="0"/>
              </a:spcAft>
              <a:buSzPts val="1800"/>
              <a:buNone/>
            </a:pPr>
            <a:r>
              <a:t/>
            </a:r>
            <a:endParaRPr sz="1700">
              <a:solidFill>
                <a:schemeClr val="dk1"/>
              </a:solidFill>
            </a:endParaRPr>
          </a:p>
          <a:p>
            <a:pPr indent="0" lvl="0" marL="0" rtl="0" algn="l">
              <a:lnSpc>
                <a:spcPct val="115000"/>
              </a:lnSpc>
              <a:spcBef>
                <a:spcPts val="1200"/>
              </a:spcBef>
              <a:spcAft>
                <a:spcPts val="0"/>
              </a:spcAft>
              <a:buSzPts val="1800"/>
              <a:buNone/>
            </a:pPr>
            <a:r>
              <a:rPr lang="en-US" sz="1700">
                <a:solidFill>
                  <a:schemeClr val="dk1"/>
                </a:solidFill>
              </a:rPr>
              <a:t>Pričakujem nekaj slabega - se izogibam - strah se vzdržuje.</a:t>
            </a:r>
            <a:endParaRPr sz="1700">
              <a:solidFill>
                <a:schemeClr val="dk1"/>
              </a:solidFill>
            </a:endParaRPr>
          </a:p>
          <a:p>
            <a:pPr indent="0" lvl="0" marL="0" rtl="0" algn="l">
              <a:lnSpc>
                <a:spcPct val="115000"/>
              </a:lnSpc>
              <a:spcBef>
                <a:spcPts val="1200"/>
              </a:spcBef>
              <a:spcAft>
                <a:spcPts val="1200"/>
              </a:spcAft>
              <a:buSzPts val="1800"/>
              <a:buNone/>
            </a:pPr>
            <a:r>
              <a:rPr lang="en-US" sz="1700">
                <a:solidFill>
                  <a:schemeClr val="dk1"/>
                </a:solidFill>
              </a:rPr>
              <a:t>Motnja = traja več tednov,  se pojavlja pogosto, vpliva na </a:t>
            </a:r>
            <a:r>
              <a:rPr lang="en-US" sz="1700">
                <a:solidFill>
                  <a:schemeClr val="dk1"/>
                </a:solidFill>
              </a:rPr>
              <a:t>funkcioniranje</a:t>
            </a:r>
            <a:r>
              <a:rPr lang="en-US" sz="1700">
                <a:solidFill>
                  <a:schemeClr val="dk1"/>
                </a:solidFill>
              </a:rPr>
              <a:t>. </a:t>
            </a:r>
            <a:endParaRPr sz="1700">
              <a:solidFill>
                <a:schemeClr val="dk1"/>
              </a:solidFill>
            </a:endParaRPr>
          </a:p>
        </p:txBody>
      </p:sp>
      <p:pic>
        <p:nvPicPr>
          <p:cNvPr id="96" name="Google Shape;96;p5" title="tesnoba krog.jpg"/>
          <p:cNvPicPr preferRelativeResize="0"/>
          <p:nvPr/>
        </p:nvPicPr>
        <p:blipFill rotWithShape="1">
          <a:blip r:embed="rId3">
            <a:alphaModFix/>
          </a:blip>
          <a:srcRect b="3395" l="-6029" r="-6040" t="-15465"/>
          <a:stretch/>
        </p:blipFill>
        <p:spPr>
          <a:xfrm>
            <a:off x="6429900" y="1525025"/>
            <a:ext cx="2124075" cy="2622000"/>
          </a:xfrm>
          <a:prstGeom prst="rect">
            <a:avLst/>
          </a:prstGeom>
          <a:noFill/>
          <a:ln>
            <a:noFill/>
          </a:ln>
        </p:spPr>
      </p:pic>
      <p:pic>
        <p:nvPicPr>
          <p:cNvPr id="97" name="Google Shape;97;p5" title="tesnoba.png"/>
          <p:cNvPicPr preferRelativeResize="0"/>
          <p:nvPr/>
        </p:nvPicPr>
        <p:blipFill>
          <a:blip r:embed="rId4">
            <a:alphaModFix/>
          </a:blip>
          <a:stretch>
            <a:fillRect/>
          </a:stretch>
        </p:blipFill>
        <p:spPr>
          <a:xfrm>
            <a:off x="3855300" y="164325"/>
            <a:ext cx="2051525" cy="2989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Tesnobne motnje</a:t>
            </a:r>
            <a:endParaRPr/>
          </a:p>
        </p:txBody>
      </p:sp>
      <p:sp>
        <p:nvSpPr>
          <p:cNvPr id="103" name="Google Shape;103;p6"/>
          <p:cNvSpPr txBox="1"/>
          <p:nvPr>
            <p:ph idx="1" type="body"/>
          </p:nvPr>
        </p:nvSpPr>
        <p:spPr>
          <a:xfrm>
            <a:off x="311700" y="1152475"/>
            <a:ext cx="2553600" cy="2572800"/>
          </a:xfrm>
          <a:prstGeom prst="rect">
            <a:avLst/>
          </a:prstGeom>
          <a:solidFill>
            <a:srgbClr val="C9DAF8"/>
          </a:solidFill>
          <a:ln>
            <a:noFill/>
          </a:ln>
        </p:spPr>
        <p:txBody>
          <a:bodyPr anchorCtr="0" anchor="t" bIns="91425" lIns="91425" spcFirstLastPara="1" rIns="91425" wrap="square" tIns="91425">
            <a:normAutofit lnSpcReduction="20000"/>
          </a:bodyPr>
          <a:lstStyle/>
          <a:p>
            <a:pPr indent="0" lvl="0" marL="0" rtl="0" algn="l">
              <a:lnSpc>
                <a:spcPct val="115000"/>
              </a:lnSpc>
              <a:spcBef>
                <a:spcPts val="1200"/>
              </a:spcBef>
              <a:spcAft>
                <a:spcPts val="0"/>
              </a:spcAft>
              <a:buSzPts val="1800"/>
              <a:buNone/>
            </a:pPr>
            <a:r>
              <a:rPr lang="en-US">
                <a:solidFill>
                  <a:schemeClr val="dk1"/>
                </a:solidFill>
              </a:rPr>
              <a:t>SOCIALNA ANKSIOZNOST</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SzPts val="1800"/>
              <a:buNone/>
            </a:pPr>
            <a:r>
              <a:rPr lang="en-US">
                <a:solidFill>
                  <a:schemeClr val="dk1"/>
                </a:solidFill>
              </a:rPr>
              <a:t>Strah pred obsojanjem v različnih socialnih situacijah. </a:t>
            </a:r>
            <a:endParaRPr>
              <a:solidFill>
                <a:schemeClr val="dk1"/>
              </a:solidFill>
            </a:endParaRPr>
          </a:p>
          <a:p>
            <a:pPr indent="0" lvl="0" marL="0" rtl="0" algn="l">
              <a:lnSpc>
                <a:spcPct val="115000"/>
              </a:lnSpc>
              <a:spcBef>
                <a:spcPts val="1200"/>
              </a:spcBef>
              <a:spcAft>
                <a:spcPts val="0"/>
              </a:spcAft>
              <a:buSzPts val="1800"/>
              <a:buNone/>
            </a:pPr>
            <a:r>
              <a:rPr lang="en-US">
                <a:solidFill>
                  <a:schemeClr val="dk1"/>
                </a:solidFill>
              </a:rPr>
              <a:t>Izrazit sram.</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1200"/>
              </a:spcAft>
              <a:buSzPts val="1800"/>
              <a:buNone/>
            </a:pPr>
            <a:r>
              <a:t/>
            </a:r>
            <a:endParaRPr>
              <a:solidFill>
                <a:schemeClr val="dk1"/>
              </a:solidFill>
            </a:endParaRPr>
          </a:p>
        </p:txBody>
      </p:sp>
      <p:sp>
        <p:nvSpPr>
          <p:cNvPr id="104" name="Google Shape;104;p6"/>
          <p:cNvSpPr txBox="1"/>
          <p:nvPr>
            <p:ph idx="2" type="body"/>
          </p:nvPr>
        </p:nvSpPr>
        <p:spPr>
          <a:xfrm>
            <a:off x="5918725" y="1152475"/>
            <a:ext cx="3054300" cy="2764800"/>
          </a:xfrm>
          <a:prstGeom prst="rect">
            <a:avLst/>
          </a:prstGeom>
          <a:solidFill>
            <a:srgbClr val="6D9EEB"/>
          </a:solidFill>
        </p:spPr>
        <p:txBody>
          <a:bodyPr anchorCtr="0" anchor="t" bIns="91425" lIns="91425" spcFirstLastPara="1" rIns="91425" wrap="square" tIns="91425">
            <a:normAutofit/>
          </a:bodyPr>
          <a:lstStyle/>
          <a:p>
            <a:pPr indent="0" lvl="0" marL="0" rtl="0" algn="l">
              <a:spcBef>
                <a:spcPts val="0"/>
              </a:spcBef>
              <a:spcAft>
                <a:spcPts val="0"/>
              </a:spcAft>
              <a:buNone/>
            </a:pPr>
            <a:r>
              <a:rPr lang="en-US">
                <a:solidFill>
                  <a:schemeClr val="dk1"/>
                </a:solidFill>
              </a:rPr>
              <a:t>GENERALIZIRANA ANKS. MOTNJA</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‘‘Kaj pa če…?’’</a:t>
            </a:r>
            <a:endParaRPr>
              <a:solidFill>
                <a:schemeClr val="dk1"/>
              </a:solidFill>
            </a:endParaRPr>
          </a:p>
          <a:p>
            <a:pPr indent="0" lvl="0" marL="0" rtl="0" algn="l">
              <a:spcBef>
                <a:spcPts val="0"/>
              </a:spcBef>
              <a:spcAft>
                <a:spcPts val="0"/>
              </a:spcAft>
              <a:buNone/>
            </a:pPr>
            <a:r>
              <a:rPr lang="en-US">
                <a:solidFill>
                  <a:schemeClr val="dk1"/>
                </a:solidFill>
              </a:rPr>
              <a:t>Nenehna skrb za številne možne scenarije.</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Utrujenost, motnje spanja, apetita, upad koncentracije.  </a:t>
            </a:r>
            <a:endParaRPr>
              <a:solidFill>
                <a:schemeClr val="dk1"/>
              </a:solidFill>
            </a:endParaRPr>
          </a:p>
        </p:txBody>
      </p:sp>
      <p:sp>
        <p:nvSpPr>
          <p:cNvPr id="105" name="Google Shape;105;p6"/>
          <p:cNvSpPr txBox="1"/>
          <p:nvPr>
            <p:ph idx="1" type="body"/>
          </p:nvPr>
        </p:nvSpPr>
        <p:spPr>
          <a:xfrm>
            <a:off x="2962138" y="2041850"/>
            <a:ext cx="2889300" cy="2572800"/>
          </a:xfrm>
          <a:prstGeom prst="rect">
            <a:avLst/>
          </a:prstGeom>
          <a:solidFill>
            <a:srgbClr val="A4C2F4"/>
          </a:solidFill>
          <a:ln>
            <a:noFill/>
          </a:ln>
        </p:spPr>
        <p:txBody>
          <a:bodyPr anchorCtr="0" anchor="t" bIns="91425" lIns="91425" spcFirstLastPara="1" rIns="91425" wrap="square" tIns="91425">
            <a:normAutofit/>
          </a:bodyPr>
          <a:lstStyle/>
          <a:p>
            <a:pPr indent="0" lvl="0" marL="0" rtl="0" algn="l">
              <a:lnSpc>
                <a:spcPct val="115000"/>
              </a:lnSpc>
              <a:spcBef>
                <a:spcPts val="1200"/>
              </a:spcBef>
              <a:spcAft>
                <a:spcPts val="0"/>
              </a:spcAft>
              <a:buSzPts val="1800"/>
              <a:buNone/>
            </a:pPr>
            <a:r>
              <a:rPr lang="en-US">
                <a:solidFill>
                  <a:schemeClr val="dk1"/>
                </a:solidFill>
              </a:rPr>
              <a:t>PANIČNA MOTNJA</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SzPts val="1800"/>
              <a:buNone/>
            </a:pPr>
            <a:r>
              <a:rPr lang="en-US">
                <a:solidFill>
                  <a:schemeClr val="dk1"/>
                </a:solidFill>
              </a:rPr>
              <a:t>Panični napadi, strah pred novim napadom. </a:t>
            </a:r>
            <a:endParaRPr>
              <a:solidFill>
                <a:schemeClr val="dk1"/>
              </a:solidFill>
            </a:endParaRPr>
          </a:p>
          <a:p>
            <a:pPr indent="0" lvl="0" marL="0" rtl="0" algn="l">
              <a:lnSpc>
                <a:spcPct val="115000"/>
              </a:lnSpc>
              <a:spcBef>
                <a:spcPts val="1200"/>
              </a:spcBef>
              <a:spcAft>
                <a:spcPts val="1200"/>
              </a:spcAft>
              <a:buSzPts val="1800"/>
              <a:buNone/>
            </a:pPr>
            <a:r>
              <a:rPr lang="en-US">
                <a:solidFill>
                  <a:schemeClr val="dk1"/>
                </a:solidFill>
              </a:rPr>
              <a:t>Občutki groze in misel, da se nam bo zmešalo.</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Primeri za vajo</a:t>
            </a:r>
            <a:endParaRPr/>
          </a:p>
        </p:txBody>
      </p:sp>
      <p:sp>
        <p:nvSpPr>
          <p:cNvPr id="111" name="Google Shape;111;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95000"/>
              </a:lnSpc>
              <a:spcBef>
                <a:spcPts val="0"/>
              </a:spcBef>
              <a:spcAft>
                <a:spcPts val="0"/>
              </a:spcAft>
              <a:buSzPts val="1946"/>
              <a:buNone/>
            </a:pPr>
            <a:r>
              <a:rPr lang="en-US" sz="1700">
                <a:solidFill>
                  <a:schemeClr val="dk1"/>
                </a:solidFill>
              </a:rPr>
              <a:t>Scenarij 1: "Vedno utrujena" Maja</a:t>
            </a:r>
            <a:endParaRPr sz="1700">
              <a:solidFill>
                <a:schemeClr val="dk1"/>
              </a:solidFill>
            </a:endParaRPr>
          </a:p>
          <a:p>
            <a:pPr indent="0" lvl="0" marL="0" rtl="0" algn="l">
              <a:lnSpc>
                <a:spcPct val="100000"/>
              </a:lnSpc>
              <a:spcBef>
                <a:spcPts val="1200"/>
              </a:spcBef>
              <a:spcAft>
                <a:spcPts val="0"/>
              </a:spcAft>
              <a:buSzPts val="1946"/>
              <a:buNone/>
            </a:pPr>
            <a:r>
              <a:rPr lang="en-US" sz="1700">
                <a:solidFill>
                  <a:schemeClr val="dk1"/>
                </a:solidFill>
              </a:rPr>
              <a:t>​Situacija: Maja je bila vedno vestna učenka in aktivna v šolskem bendu. Zadnji mesec pa zamuja v šolo, med odmori spi na mizi in je nehala hoditi na vaje benda, ker se ji "ne da več". Ko jo prijateljica vpraša, kaj je narobe, Maja samo skomigne z rameni in reče: "Samo zaspana sem, vseeno mi je za tisti bend."</a:t>
            </a:r>
            <a:endParaRPr sz="1700">
              <a:solidFill>
                <a:schemeClr val="dk1"/>
              </a:solidFill>
            </a:endParaRPr>
          </a:p>
          <a:p>
            <a:pPr indent="0" lvl="0" marL="0" rtl="0" algn="l">
              <a:lnSpc>
                <a:spcPct val="95000"/>
              </a:lnSpc>
              <a:spcBef>
                <a:spcPts val="1200"/>
              </a:spcBef>
              <a:spcAft>
                <a:spcPts val="0"/>
              </a:spcAft>
              <a:buSzPts val="1946"/>
              <a:buNone/>
            </a:pPr>
            <a:r>
              <a:rPr lang="en-US" sz="1700">
                <a:solidFill>
                  <a:schemeClr val="dk1"/>
                </a:solidFill>
              </a:rPr>
              <a:t>​</a:t>
            </a:r>
            <a:endParaRPr sz="1700">
              <a:solidFill>
                <a:schemeClr val="dk1"/>
              </a:solidFill>
            </a:endParaRPr>
          </a:p>
          <a:p>
            <a:pPr indent="0" lvl="0" marL="0" rtl="0" algn="l">
              <a:lnSpc>
                <a:spcPct val="95000"/>
              </a:lnSpc>
              <a:spcBef>
                <a:spcPts val="1200"/>
              </a:spcBef>
              <a:spcAft>
                <a:spcPts val="0"/>
              </a:spcAft>
              <a:buSzPts val="1946"/>
              <a:buNone/>
            </a:pPr>
            <a:r>
              <a:rPr lang="en-US" sz="1700">
                <a:solidFill>
                  <a:schemeClr val="dk1"/>
                </a:solidFill>
              </a:rPr>
              <a:t>Anhedonija (izguba veselja do glasbe), socialni umik, pomanjkanje energije, apatija.</a:t>
            </a:r>
            <a:endParaRPr sz="1700">
              <a:solidFill>
                <a:schemeClr val="dk1"/>
              </a:solidFill>
            </a:endParaRPr>
          </a:p>
          <a:p>
            <a:pPr indent="0" lvl="0" marL="0" rtl="0" algn="l">
              <a:lnSpc>
                <a:spcPct val="95000"/>
              </a:lnSpc>
              <a:spcBef>
                <a:spcPts val="1200"/>
              </a:spcBef>
              <a:spcAft>
                <a:spcPts val="1200"/>
              </a:spcAft>
              <a:buSzPts val="1946"/>
              <a:buNone/>
            </a:pPr>
            <a:r>
              <a:rPr lang="en-US" sz="1700">
                <a:solidFill>
                  <a:schemeClr val="dk1"/>
                </a:solidFill>
              </a:rPr>
              <a:t>​Vprašanje za vas: "Maja pravi, da je samo zaspana. Ali bi ji verjeli? Kako bi začeli pogovor z njo, ne da bi izpadli, kot da jo zaslišujete?"</a:t>
            </a:r>
            <a:endParaRPr sz="1700">
              <a:solidFill>
                <a:schemeClr val="dk1"/>
              </a:solidFill>
            </a:endParaRPr>
          </a:p>
        </p:txBody>
      </p:sp>
      <p:sp>
        <p:nvSpPr>
          <p:cNvPr id="112" name="Google Shape;112;p7"/>
          <p:cNvSpPr txBox="1"/>
          <p:nvPr/>
        </p:nvSpPr>
        <p:spPr>
          <a:xfrm>
            <a:off x="376925" y="2763875"/>
            <a:ext cx="8018100" cy="354600"/>
          </a:xfrm>
          <a:prstGeom prst="rect">
            <a:avLst/>
          </a:prstGeom>
          <a:solidFill>
            <a:srgbClr val="F1C23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800">
                <a:solidFill>
                  <a:schemeClr val="dk1"/>
                </a:solidFill>
              </a:rPr>
              <a:t>ZNAKI</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Primeri za vajo</a:t>
            </a:r>
            <a:endParaRPr/>
          </a:p>
        </p:txBody>
      </p:sp>
      <p:sp>
        <p:nvSpPr>
          <p:cNvPr id="118" name="Google Shape;118;p8"/>
          <p:cNvSpPr txBox="1"/>
          <p:nvPr>
            <p:ph idx="1" type="body"/>
          </p:nvPr>
        </p:nvSpPr>
        <p:spPr>
          <a:xfrm>
            <a:off x="311700" y="1152475"/>
            <a:ext cx="8520600" cy="3577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946"/>
              <a:buNone/>
            </a:pPr>
            <a:r>
              <a:rPr lang="en-US" sz="1700">
                <a:solidFill>
                  <a:schemeClr val="dk1"/>
                </a:solidFill>
              </a:rPr>
              <a:t>Scenarij 2: "Popolni" Luka</a:t>
            </a:r>
            <a:endParaRPr sz="1700">
              <a:solidFill>
                <a:schemeClr val="dk1"/>
              </a:solidFill>
            </a:endParaRPr>
          </a:p>
          <a:p>
            <a:pPr indent="0" lvl="0" marL="0" rtl="0" algn="l">
              <a:lnSpc>
                <a:spcPct val="100000"/>
              </a:lnSpc>
              <a:spcBef>
                <a:spcPts val="1200"/>
              </a:spcBef>
              <a:spcAft>
                <a:spcPts val="0"/>
              </a:spcAft>
              <a:buSzPts val="1946"/>
              <a:buNone/>
            </a:pPr>
            <a:r>
              <a:rPr lang="en-US" sz="1700">
                <a:solidFill>
                  <a:schemeClr val="dk1"/>
                </a:solidFill>
              </a:rPr>
              <a:t>​Situacija: Luka je odličen v vsem, a pred vsakim ustnim spraševanjem zboli. Danes bi moral pred razredom predstaviti seminarsko nalogo, vendar je ves bled, roke se mu tresejo, vmes pa je trikrat odšel na stranišče, ker mu je šlo na bruhanje. Prijatelju prizna: "Vsi bodo videli, kako sem nesposoben, ko se bom zmedel. Najraje bi zbežal domov."</a:t>
            </a:r>
            <a:endParaRPr sz="1700">
              <a:solidFill>
                <a:schemeClr val="dk1"/>
              </a:solidFill>
            </a:endParaRPr>
          </a:p>
          <a:p>
            <a:pPr indent="0" lvl="0" marL="0" rtl="0" algn="l">
              <a:lnSpc>
                <a:spcPct val="115000"/>
              </a:lnSpc>
              <a:spcBef>
                <a:spcPts val="1200"/>
              </a:spcBef>
              <a:spcAft>
                <a:spcPts val="0"/>
              </a:spcAft>
              <a:buSzPts val="1946"/>
              <a:buNone/>
            </a:pPr>
            <a:r>
              <a:rPr lang="en-US" sz="1700">
                <a:solidFill>
                  <a:schemeClr val="dk1"/>
                </a:solidFill>
              </a:rPr>
              <a:t>​Fizični simptomi (slabost, tresenje), strah pred negativno oceno okolice, želja po izogibanju (beg).</a:t>
            </a:r>
            <a:endParaRPr sz="1700">
              <a:solidFill>
                <a:schemeClr val="dk1"/>
              </a:solidFill>
            </a:endParaRPr>
          </a:p>
          <a:p>
            <a:pPr indent="0" lvl="0" marL="0" rtl="0" algn="l">
              <a:lnSpc>
                <a:spcPct val="115000"/>
              </a:lnSpc>
              <a:spcBef>
                <a:spcPts val="1200"/>
              </a:spcBef>
              <a:spcAft>
                <a:spcPts val="1200"/>
              </a:spcAft>
              <a:buSzPts val="1946"/>
              <a:buNone/>
            </a:pPr>
            <a:r>
              <a:rPr lang="en-US" sz="1700">
                <a:solidFill>
                  <a:schemeClr val="dk1"/>
                </a:solidFill>
              </a:rPr>
              <a:t>​Vprašanje za vas: "Ali je Luka samo '</a:t>
            </a:r>
            <a:r>
              <a:rPr lang="en-US" sz="1700">
                <a:solidFill>
                  <a:schemeClr val="dk1"/>
                </a:solidFill>
              </a:rPr>
              <a:t>ne pripravljen</a:t>
            </a:r>
            <a:r>
              <a:rPr lang="en-US" sz="1700">
                <a:solidFill>
                  <a:schemeClr val="dk1"/>
                </a:solidFill>
              </a:rPr>
              <a:t>'? Kako mu lahko pomagaš v tistih petih minutah, preden gre pred tablo?"</a:t>
            </a:r>
            <a:endParaRPr sz="1700">
              <a:solidFill>
                <a:schemeClr val="dk1"/>
              </a:solidFill>
            </a:endParaRPr>
          </a:p>
        </p:txBody>
      </p:sp>
      <p:sp>
        <p:nvSpPr>
          <p:cNvPr id="119" name="Google Shape;119;p8"/>
          <p:cNvSpPr txBox="1"/>
          <p:nvPr/>
        </p:nvSpPr>
        <p:spPr>
          <a:xfrm>
            <a:off x="384275" y="3154275"/>
            <a:ext cx="7803900" cy="572700"/>
          </a:xfrm>
          <a:prstGeom prst="rect">
            <a:avLst/>
          </a:prstGeom>
          <a:solidFill>
            <a:srgbClr val="FFD96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800">
                <a:solidFill>
                  <a:schemeClr val="dk1"/>
                </a:solidFill>
              </a:rPr>
              <a:t>ZNAKI</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0"/>
                                          </p:stCondLst>
                                        </p:cTn>
                                        <p:tgtEl>
                                          <p:spTgt spid="119"/>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